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88" r:id="rId5"/>
    <p:sldMasterId id="2147483701" r:id="rId6"/>
    <p:sldMasterId id="2147483714" r:id="rId7"/>
    <p:sldMasterId id="2147483726" r:id="rId8"/>
    <p:sldMasterId id="2147483739" r:id="rId9"/>
    <p:sldMasterId id="2147483752" r:id="rId10"/>
    <p:sldMasterId id="2147483765" r:id="rId11"/>
    <p:sldMasterId id="2147483779" r:id="rId12"/>
    <p:sldMasterId id="2147483792" r:id="rId13"/>
    <p:sldMasterId id="2147483804" r:id="rId14"/>
    <p:sldMasterId id="2147483816" r:id="rId15"/>
    <p:sldMasterId id="2147483829" r:id="rId16"/>
    <p:sldMasterId id="2147483841" r:id="rId17"/>
    <p:sldMasterId id="2147483853" r:id="rId18"/>
    <p:sldMasterId id="2147483866" r:id="rId19"/>
    <p:sldMasterId id="2147483878" r:id="rId20"/>
    <p:sldMasterId id="2147483890" r:id="rId21"/>
    <p:sldMasterId id="2147483902" r:id="rId22"/>
    <p:sldMasterId id="2147483916" r:id="rId23"/>
    <p:sldMasterId id="2147483929" r:id="rId24"/>
    <p:sldMasterId id="2147483943" r:id="rId25"/>
    <p:sldMasterId id="2147483957" r:id="rId26"/>
    <p:sldMasterId id="2147483969" r:id="rId27"/>
    <p:sldMasterId id="2147483981" r:id="rId28"/>
    <p:sldMasterId id="2147483993" r:id="rId29"/>
    <p:sldMasterId id="2147484006" r:id="rId30"/>
    <p:sldMasterId id="2147484020" r:id="rId31"/>
    <p:sldMasterId id="2147484032" r:id="rId32"/>
    <p:sldMasterId id="2147484044" r:id="rId33"/>
  </p:sldMasterIdLst>
  <p:notesMasterIdLst>
    <p:notesMasterId r:id="rId36"/>
  </p:notesMasterIdLst>
  <p:sldIdLst>
    <p:sldId id="257" r:id="rId34"/>
    <p:sldId id="301" r:id="rId35"/>
    <p:sldId id="258" r:id="rId37"/>
    <p:sldId id="259" r:id="rId38"/>
    <p:sldId id="298" r:id="rId39"/>
    <p:sldId id="260" r:id="rId40"/>
    <p:sldId id="261" r:id="rId41"/>
    <p:sldId id="299" r:id="rId42"/>
    <p:sldId id="262" r:id="rId43"/>
    <p:sldId id="269" r:id="rId44"/>
    <p:sldId id="270" r:id="rId45"/>
    <p:sldId id="264" r:id="rId46"/>
    <p:sldId id="274" r:id="rId47"/>
    <p:sldId id="265" r:id="rId48"/>
    <p:sldId id="267" r:id="rId49"/>
    <p:sldId id="268" r:id="rId50"/>
    <p:sldId id="272" r:id="rId51"/>
    <p:sldId id="276" r:id="rId52"/>
    <p:sldId id="275" r:id="rId53"/>
    <p:sldId id="277" r:id="rId54"/>
    <p:sldId id="279" r:id="rId55"/>
    <p:sldId id="281" r:id="rId56"/>
    <p:sldId id="280" r:id="rId57"/>
    <p:sldId id="284" r:id="rId58"/>
    <p:sldId id="282" r:id="rId59"/>
    <p:sldId id="285" r:id="rId60"/>
    <p:sldId id="287" r:id="rId61"/>
    <p:sldId id="286" r:id="rId62"/>
    <p:sldId id="289" r:id="rId63"/>
    <p:sldId id="288" r:id="rId64"/>
    <p:sldId id="300" r:id="rId65"/>
    <p:sldId id="292" r:id="rId66"/>
    <p:sldId id="295" r:id="rId67"/>
    <p:sldId id="290" r:id="rId68"/>
    <p:sldId id="293" r:id="rId69"/>
    <p:sldId id="294" r:id="rId70"/>
    <p:sldId id="291" r:id="rId71"/>
    <p:sldId id="29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38.xml"/><Relationship Id="rId71" Type="http://schemas.openxmlformats.org/officeDocument/2006/relationships/slide" Target="slides/slide37.xml"/><Relationship Id="rId70" Type="http://schemas.openxmlformats.org/officeDocument/2006/relationships/slide" Target="slides/slide36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5.xml"/><Relationship Id="rId68" Type="http://schemas.openxmlformats.org/officeDocument/2006/relationships/slide" Target="slides/slide34.xml"/><Relationship Id="rId67" Type="http://schemas.openxmlformats.org/officeDocument/2006/relationships/slide" Target="slides/slide33.xml"/><Relationship Id="rId66" Type="http://schemas.openxmlformats.org/officeDocument/2006/relationships/slide" Target="slides/slide32.xml"/><Relationship Id="rId65" Type="http://schemas.openxmlformats.org/officeDocument/2006/relationships/slide" Target="slides/slide31.xml"/><Relationship Id="rId64" Type="http://schemas.openxmlformats.org/officeDocument/2006/relationships/slide" Target="slides/slide30.xml"/><Relationship Id="rId63" Type="http://schemas.openxmlformats.org/officeDocument/2006/relationships/slide" Target="slides/slide29.xml"/><Relationship Id="rId62" Type="http://schemas.openxmlformats.org/officeDocument/2006/relationships/slide" Target="slides/slide28.xml"/><Relationship Id="rId61" Type="http://schemas.openxmlformats.org/officeDocument/2006/relationships/slide" Target="slides/slide27.xml"/><Relationship Id="rId60" Type="http://schemas.openxmlformats.org/officeDocument/2006/relationships/slide" Target="slides/slide26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5.xml"/><Relationship Id="rId58" Type="http://schemas.openxmlformats.org/officeDocument/2006/relationships/slide" Target="slides/slide24.xml"/><Relationship Id="rId57" Type="http://schemas.openxmlformats.org/officeDocument/2006/relationships/slide" Target="slides/slide23.xml"/><Relationship Id="rId56" Type="http://schemas.openxmlformats.org/officeDocument/2006/relationships/slide" Target="slides/slide22.xml"/><Relationship Id="rId55" Type="http://schemas.openxmlformats.org/officeDocument/2006/relationships/slide" Target="slides/slide21.xml"/><Relationship Id="rId54" Type="http://schemas.openxmlformats.org/officeDocument/2006/relationships/slide" Target="slides/slide20.xml"/><Relationship Id="rId53" Type="http://schemas.openxmlformats.org/officeDocument/2006/relationships/slide" Target="slides/slide19.xml"/><Relationship Id="rId52" Type="http://schemas.openxmlformats.org/officeDocument/2006/relationships/slide" Target="slides/slide18.xml"/><Relationship Id="rId51" Type="http://schemas.openxmlformats.org/officeDocument/2006/relationships/slide" Target="slides/slide17.xml"/><Relationship Id="rId50" Type="http://schemas.openxmlformats.org/officeDocument/2006/relationships/slide" Target="slides/slide16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5.xml"/><Relationship Id="rId48" Type="http://schemas.openxmlformats.org/officeDocument/2006/relationships/slide" Target="slides/slide14.xml"/><Relationship Id="rId47" Type="http://schemas.openxmlformats.org/officeDocument/2006/relationships/slide" Target="slides/slide13.xml"/><Relationship Id="rId46" Type="http://schemas.openxmlformats.org/officeDocument/2006/relationships/slide" Target="slides/slide12.xml"/><Relationship Id="rId45" Type="http://schemas.openxmlformats.org/officeDocument/2006/relationships/slide" Target="slides/slide11.xml"/><Relationship Id="rId44" Type="http://schemas.openxmlformats.org/officeDocument/2006/relationships/slide" Target="slides/slide10.xml"/><Relationship Id="rId43" Type="http://schemas.openxmlformats.org/officeDocument/2006/relationships/slide" Target="slides/slide9.xml"/><Relationship Id="rId42" Type="http://schemas.openxmlformats.org/officeDocument/2006/relationships/slide" Target="slides/slide8.xml"/><Relationship Id="rId41" Type="http://schemas.openxmlformats.org/officeDocument/2006/relationships/slide" Target="slides/slide7.xml"/><Relationship Id="rId4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5.xml"/><Relationship Id="rId38" Type="http://schemas.openxmlformats.org/officeDocument/2006/relationships/slide" Target="slides/slide4.xml"/><Relationship Id="rId37" Type="http://schemas.openxmlformats.org/officeDocument/2006/relationships/slide" Target="slides/slide3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2.xml"/><Relationship Id="rId34" Type="http://schemas.openxmlformats.org/officeDocument/2006/relationships/slide" Target="slides/slide1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CEA51-833B-4CD0-B7D0-BAE75C5E14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21200-5672-40EF-93A5-D1A4C94046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D3532-D492-410B-97EB-3A6AE62FF90A}" type="slidenum"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 idx="4294967295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D9BFBA-6922-4C8E-83C4-94105E2BFD97}" type="slidenum">
              <a:rPr lang="en-US" b="0">
                <a:solidFill>
                  <a:prstClr val="black"/>
                </a:solidFill>
              </a:rPr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BBD4D9B-16E1-4C2E-8BDD-8496B4F6931F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65F9B3-094A-45EA-AE2A-A01F05A91E51}" type="slidenum">
              <a:rPr lang="en-US" b="0">
                <a:solidFill>
                  <a:prstClr val="black"/>
                </a:solidFill>
              </a:rPr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EBEBCE-CFAE-49E6-9E2E-F98324FD8B43}" type="slidenum">
              <a:rPr lang="en-US" b="0">
                <a:solidFill>
                  <a:prstClr val="black"/>
                </a:solidFill>
              </a:rPr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406EB9-7251-4238-ABBD-5ED1BB917D46}" type="slidenum">
              <a:rPr lang="en-US" b="0">
                <a:solidFill>
                  <a:prstClr val="black"/>
                </a:solidFill>
              </a:rPr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E577D28-E994-4AA5-B9E1-8CEE16861464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35F0104-2141-4BB1-AEF3-9626BD0BAC65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A8E3D436-BD0F-4A96-B705-C9FE02E1189A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F56EC5-A646-4B4D-83CD-0C4D13CBA169}" type="slidenum">
              <a:rPr lang="en-US" b="0">
                <a:solidFill>
                  <a:prstClr val="black"/>
                </a:solidFill>
              </a:rPr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32334D5A-234B-4440-85AF-70767CA307FF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82DA0F9D-BD6B-492A-B1DD-E4952BDC5174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A87C-7CCC-477E-AD03-0A0996CE1D0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9EE-6201-4DB4-A8B2-A12FDB1819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025C-B52C-4E39-B069-059449DB6F1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06B8-7166-43EF-87B3-855C6E20FAF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42A-CAFC-454A-ABDF-CBA875C2F5D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0B49-D91C-4829-A260-89F7F5E9112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DF4C-7E39-415D-8936-35C92B8652A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7ED-1462-432E-AE49-92D04990C2C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0354-4F4A-49DC-AF7D-793E4E8989A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BB9-43DD-432A-9C85-4791D19EE1F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F2C3-B741-49A2-AE9A-5FFA50AEB91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A87C-7CCC-477E-AD03-0A0996CE1D0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F16D-04B8-4408-A950-AFEC29BE0C8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55B6-7A8E-47C1-80B7-DCD07C62A44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A4E8-EADC-4E7A-A776-C8CE9A40D28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0DFB-29B8-4EE7-A52E-EC785F67E62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8622-6152-4FF9-A3C2-E1358CE2DC4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CD60-B119-4571-A9AD-F39729AD15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48FF-1D47-45BF-84DE-99E684F850D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03D4-B5B1-48ED-98A6-FD0F83EC039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/>
              <a:buNone/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C942-DB59-4A09-8ECC-0156D3F25DB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9EE-6201-4DB4-A8B2-A12FDB1819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F16D-04B8-4408-A950-AFEC29BE0C8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F93D-922C-4D6B-ADBC-DC348DCAA2F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F93D-922C-4D6B-ADBC-DC348DCAA2F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BDA5-D6AE-451E-A95F-35ED1C1CF08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04B4F-B0FF-4544-9686-F20984D30CE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F659-9332-43E1-BE59-0E10733E579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589A-AE8A-4204-AF47-8DAF9748644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E155-2042-45AA-A8C2-9071FC8B1DD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88B5-7BF2-4C1B-B4BC-48EEA8FB95A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A1658-7B35-4428-A9ED-07004B8FE9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C5E56-58EB-421E-B2A0-FCF4B097D39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0C39-10E1-4A81-BFB3-502B235E786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BDA5-D6AE-451E-A95F-35ED1C1CF08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D400-E9A8-4243-AE6C-8BDFA2E824C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662D8-52F3-4F08-BC0D-F4B3F0C0037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F3C9-7E2E-4D9B-92D1-0829D23E83C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71604-95CF-464C-A361-EA099263114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A87C-7CCC-477E-AD03-0A0996CE1D0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7E62-FC28-4AA0-897D-B0509F4126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3278-E562-4332-B098-02CF89F59C3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2E99-72E1-4484-956E-03EDC6A9582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50AD-75E0-4C23-9969-64ABA43B88B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60D9-1CD7-43FD-9487-C3EFC49D248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55B6-7A8E-47C1-80B7-DCD07C62A44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9800-344B-4398-87C4-562FC951812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8F9E-C739-4AE5-8943-A5B915D57F3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7E9E-0100-4EEF-93FD-FCFDED5768F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0011-D9D1-49AA-9D6F-1EFD0EB0424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22BD-C199-417C-888E-EF943402216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9214-6F7A-4205-B3D9-62C45757627C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A012-E492-408B-BF5A-B1728B2307F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E6CD0-5874-4F56-9C83-504D1DEEBCC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0A615-E20C-4A4C-8FB5-C3B2F4E95F9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529A6-FE97-4983-822E-D3517E9E246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A4E8-EADC-4E7A-A776-C8CE9A40D28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9146F-B3A8-43B3-8139-068B863CB46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C64F8-E582-4AA5-BD17-42DF17653C6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868B3-25F0-454A-9A90-EFE8C0E1B08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ADFC8-0D9C-4CA8-9AE9-DE05C76E12C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3B7D-8314-486D-8A36-B33710923E9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32A33-5C13-44DE-B0C3-DA2284E687A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39877-92D6-4716-9DDF-3CEBBB32BFCF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22FB-A043-4C24-9F95-14A7E549002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0DFB-29B8-4EE7-A52E-EC785F67E62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8622-6152-4FF9-A3C2-E1358CE2DC4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CD60-B119-4571-A9AD-F39729AD15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CC50-C59B-4523-A84A-19EFEB892D1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396C-360F-4A1C-BD65-E443795C849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05AD-0C95-4BB3-90F3-3E2831755B4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025C-B52C-4E39-B069-059449DB6F1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06B8-7166-43EF-87B3-855C6E20FAF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42A-CAFC-454A-ABDF-CBA875C2F5D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0B49-D91C-4829-A260-89F7F5E9112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DF4C-7E39-415D-8936-35C92B8652A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7ED-1462-432E-AE49-92D04990C2C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0354-4F4A-49DC-AF7D-793E4E8989A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55B6-7A8E-47C1-80B7-DCD07C62A44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48FF-1D47-45BF-84DE-99E684F850D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BB9-43DD-432A-9C85-4791D19EE1F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F2C3-B741-49A2-AE9A-5FFA50AEB91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03D4-B5B1-48ED-98A6-FD0F83EC039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/>
              <a:buNone/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C942-DB59-4A09-8ECC-0156D3F25DB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9EE-6201-4DB4-A8B2-A12FDB1819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ED98-DC44-4425-BF5D-B3024098B9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EC7A-0CD3-4F80-B5B3-2CD2CC6A410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E018-C311-4B9F-947E-6DBD957B0AC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38AE-D917-40AB-AE3D-5EA934A081C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F7CC-E566-45FE-BE2B-327BF57BC63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F16D-04B8-4408-A950-AFEC29BE0C8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E10D-81F2-4A47-A1F5-7221C0E1D55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F838-B21F-49CE-B5F8-0444EA435F9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C495-2DD2-4A1A-9624-416AC0CBB5F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/>
              <a:buNone/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D44F-2C7B-4B88-8147-6317E22EB30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F26C-59CA-422C-A38C-0D604DFD6C5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36F-1292-4F10-8783-2AC07B6F62A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94B1-366F-4873-AAC8-C2AB203742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C74D-7B7D-4EB5-9DA7-1B0E860659D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CC50-C59B-4523-A84A-19EFEB892D1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396C-360F-4A1C-BD65-E443795C849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F93D-922C-4D6B-ADBC-DC348DCAA2F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05AD-0C95-4BB3-90F3-3E2831755B4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025C-B52C-4E39-B069-059449DB6F1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06B8-7166-43EF-87B3-855C6E20FAF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42A-CAFC-454A-ABDF-CBA875C2F5D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0B49-D91C-4829-A260-89F7F5E9112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DF4C-7E39-415D-8936-35C92B8652A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7ED-1462-432E-AE49-92D04990C2C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0354-4F4A-49DC-AF7D-793E4E8989A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BB9-43DD-432A-9C85-4791D19EE1F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F2C3-B741-49A2-AE9A-5FFA50AEB91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BDA5-D6AE-451E-A95F-35ED1C1CF08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ED98-DC44-4425-BF5D-B3024098B9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EC7A-0CD3-4F80-B5B3-2CD2CC6A410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E018-C311-4B9F-947E-6DBD957B0AC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38AE-D917-40AB-AE3D-5EA934A081C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F7CC-E566-45FE-BE2B-327BF57BC63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E10D-81F2-4A47-A1F5-7221C0E1D55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F838-B21F-49CE-B5F8-0444EA435F9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C495-2DD2-4A1A-9624-416AC0CBB5F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/>
              <a:buNone/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D44F-2C7B-4B88-8147-6317E22EB30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F26C-59CA-422C-A38C-0D604DFD6C5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7E62-FC28-4AA0-897D-B0509F4126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36F-1292-4F10-8783-2AC07B6F62A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94B1-366F-4873-AAC8-C2AB203742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C74D-7B7D-4EB5-9DA7-1B0E860659D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ED98-DC44-4425-BF5D-B3024098B9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EC7A-0CD3-4F80-B5B3-2CD2CC6A410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E018-C311-4B9F-947E-6DBD957B0AC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38AE-D917-40AB-AE3D-5EA934A081C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F7CC-E566-45FE-BE2B-327BF57BC63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E10D-81F2-4A47-A1F5-7221C0E1D55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F838-B21F-49CE-B5F8-0444EA435F9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3278-E562-4332-B098-02CF89F59C3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C495-2DD2-4A1A-9624-416AC0CBB5F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/>
              <a:buNone/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D44F-2C7B-4B88-8147-6317E22EB30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F26C-59CA-422C-A38C-0D604DFD6C5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36F-1292-4F10-8783-2AC07B6F62A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94B1-366F-4873-AAC8-C2AB203742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C74D-7B7D-4EB5-9DA7-1B0E860659D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2E99-72E1-4484-956E-03EDC6A9582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A4E8-EADC-4E7A-A776-C8CE9A40D28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50AD-75E0-4C23-9969-64ABA43B88B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60D9-1CD7-43FD-9487-C3EFC49D248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CC50-C59B-4523-A84A-19EFEB892D1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9800-344B-4398-87C4-562FC951812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396C-360F-4A1C-BD65-E443795C849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05AD-0C95-4BB3-90F3-3E2831755B4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025C-B52C-4E39-B069-059449DB6F1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06B8-7166-43EF-87B3-855C6E20FAF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42A-CAFC-454A-ABDF-CBA875C2F5D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0B49-D91C-4829-A260-89F7F5E9112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DF4C-7E39-415D-8936-35C92B8652A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7ED-1462-432E-AE49-92D04990C2C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0354-4F4A-49DC-AF7D-793E4E8989A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BB9-43DD-432A-9C85-4791D19EE1F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8F9E-C739-4AE5-8943-A5B915D57F3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F2C3-B741-49A2-AE9A-5FFA50AEB91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ED98-DC44-4425-BF5D-B3024098B9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EC7A-0CD3-4F80-B5B3-2CD2CC6A410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E018-C311-4B9F-947E-6DBD957B0AC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38AE-D917-40AB-AE3D-5EA934A081C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F7CC-E566-45FE-BE2B-327BF57BC63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E10D-81F2-4A47-A1F5-7221C0E1D55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F838-B21F-49CE-B5F8-0444EA435F9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C495-2DD2-4A1A-9624-416AC0CBB5F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/>
              <a:buNone/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D44F-2C7B-4B88-8147-6317E22EB30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7E9E-0100-4EEF-93FD-FCFDED5768F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F26C-59CA-422C-A38C-0D604DFD6C5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36F-1292-4F10-8783-2AC07B6F62A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94B1-366F-4873-AAC8-C2AB203742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C74D-7B7D-4EB5-9DA7-1B0E860659D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0011-D9D1-49AA-9D6F-1EFD0EB0424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EAE-845F-4E81-AA82-6C08AF4E25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9E82-1ABE-41BD-9AB7-4B5E06DDE1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CE19-22D3-4BC5-9C72-4111B67FD54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B86-AE9E-47E1-9D61-3EBCD190BF0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DE6B-562B-478B-BC08-BE4A512C1F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22BD-C199-417C-888E-EF943402216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4CC-305E-41F1-9253-4EE725564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262-9E62-4729-BB94-78A84F521C2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2A48-72DB-44D8-8622-FED4D4E055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A6E7-9E6C-4511-9CDF-03112F204A3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DC40-95B0-4AAE-8137-7B55A9BB1F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C07A-BB28-4E22-968E-611B26679F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0C75-F89B-4FFE-8511-35B2FE8211A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CA00-CB40-4C53-B8FF-2CE0FEF083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5D11-EAD7-45B8-9DE1-F8334E13CE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A1AF-31D9-4F1D-99C0-45CDDC407B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9214-6F7A-4205-B3D9-62C45757627C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EC59-4977-4C36-A192-A1F85F08D5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D0B0-9AB0-4AE9-BB25-41ECEF98AED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3D7D-F9FB-41B4-965D-1620628073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FB96-F028-4DEF-BC0E-1C840F849B2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3B12-1773-4FE0-9168-3E57D79A8B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013F-A380-4160-B983-717C7FBA9C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D1BB-7ABB-479E-9A32-E0C097B73D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AB43-0139-4C2F-BE2D-06F994265A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0F53-0651-4C9E-B866-584B060B4C3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04B4F-B0FF-4544-9686-F20984D30CE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F659-9332-43E1-BE59-0E10733E579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0DFB-29B8-4EE7-A52E-EC785F67E62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589A-AE8A-4204-AF47-8DAF9748644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E155-2042-45AA-A8C2-9071FC8B1DD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88B5-7BF2-4C1B-B4BC-48EEA8FB95A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A1658-7B35-4428-A9ED-07004B8FE9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C5E56-58EB-421E-B2A0-FCF4B097D39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0C39-10E1-4A81-BFB3-502B235E786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D400-E9A8-4243-AE6C-8BDFA2E824C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662D8-52F3-4F08-BC0D-F4B3F0C0037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F3C9-7E2E-4D9B-92D1-0829D23E83C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71604-95CF-464C-A361-EA099263114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8622-6152-4FF9-A3C2-E1358CE2DC4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04B4F-B0FF-4544-9686-F20984D30CE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F659-9332-43E1-BE59-0E10733E579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589A-AE8A-4204-AF47-8DAF9748644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E155-2042-45AA-A8C2-9071FC8B1DD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88B5-7BF2-4C1B-B4BC-48EEA8FB95A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A1658-7B35-4428-A9ED-07004B8FE9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C5E56-58EB-421E-B2A0-FCF4B097D39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0C39-10E1-4A81-BFB3-502B235E786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D400-E9A8-4243-AE6C-8BDFA2E824C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662D8-52F3-4F08-BC0D-F4B3F0C0037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CD60-B119-4571-A9AD-F39729AD15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F3C9-7E2E-4D9B-92D1-0829D23E83C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71604-95CF-464C-A361-EA099263114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A2E6-0E08-4E54-BE11-D23EA8D87242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0939-EDF7-4188-A380-C7DCCBCD1813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0E17-7813-41A8-A1FF-43249450D345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7EC2-3A49-4E17-936D-FE515167C2D3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9475-7170-4120-964B-6E67909B6678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BB7C-9073-40FA-84A7-52FC01877DCD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E4E4-FA5E-4F35-B58F-8B518AB2720B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8E08-B8C3-496C-9458-51312E37EF62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48FF-1D47-45BF-84DE-99E684F850D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D52D-47F8-4700-876A-4ACFE482765C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38DD-88F1-4573-BB96-C9DBF3A72AD9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9CC3-8B95-4301-81A7-04596113A821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CC50-C59B-4523-A84A-19EFEB892D1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396C-360F-4A1C-BD65-E443795C849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05AD-0C95-4BB3-90F3-3E2831755B4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025C-B52C-4E39-B069-059449DB6F1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06B8-7166-43EF-87B3-855C6E20FAF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42A-CAFC-454A-ABDF-CBA875C2F5D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0B49-D91C-4829-A260-89F7F5E9112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03D4-B5B1-48ED-98A6-FD0F83EC039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DF4C-7E39-415D-8936-35C92B8652A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7ED-1462-432E-AE49-92D04990C2C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0354-4F4A-49DC-AF7D-793E4E8989A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BB9-43DD-432A-9C85-4791D19EE1F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F2C3-B741-49A2-AE9A-5FFA50AEB91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CC50-C59B-4523-A84A-19EFEB892D1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396C-360F-4A1C-BD65-E443795C849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05AD-0C95-4BB3-90F3-3E2831755B4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025C-B52C-4E39-B069-059449DB6F1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06B8-7166-43EF-87B3-855C6E20FAF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/>
              <a:buNone/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C942-DB59-4A09-8ECC-0156D3F25DB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42A-CAFC-454A-ABDF-CBA875C2F5D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0B49-D91C-4829-A260-89F7F5E9112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DF4C-7E39-415D-8936-35C92B8652A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7ED-1462-432E-AE49-92D04990C2C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0354-4F4A-49DC-AF7D-793E4E8989A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BB9-43DD-432A-9C85-4791D19EE1F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F2C3-B741-49A2-AE9A-5FFA50AEB91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CC50-C59B-4523-A84A-19EFEB892D1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396C-360F-4A1C-BD65-E443795C849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05AD-0C95-4BB3-90F3-3E2831755B4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4" Type="http://schemas.openxmlformats.org/officeDocument/2006/relationships/theme" Target="../theme/theme10.xml"/><Relationship Id="rId13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12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11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1.xml"/><Relationship Id="rId13" Type="http://schemas.openxmlformats.org/officeDocument/2006/relationships/theme" Target="../theme/theme17.xml"/><Relationship Id="rId12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11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4.xml"/><Relationship Id="rId12" Type="http://schemas.openxmlformats.org/officeDocument/2006/relationships/theme" Target="../theme/theme19.xml"/><Relationship Id="rId11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2" Type="http://schemas.openxmlformats.org/officeDocument/2006/relationships/theme" Target="../theme/theme20.xml"/><Relationship Id="rId11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24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3.xml"/><Relationship Id="rId8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6.xml"/><Relationship Id="rId14" Type="http://schemas.openxmlformats.org/officeDocument/2006/relationships/theme" Target="../theme/theme21.xml"/><Relationship Id="rId13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35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12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48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8.xml"/><Relationship Id="rId8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61.xml"/><Relationship Id="rId14" Type="http://schemas.openxmlformats.org/officeDocument/2006/relationships/theme" Target="../theme/theme23.xml"/><Relationship Id="rId13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0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1.xml"/><Relationship Id="rId8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74.xml"/><Relationship Id="rId14" Type="http://schemas.openxmlformats.org/officeDocument/2006/relationships/theme" Target="../theme/theme24.xml"/><Relationship Id="rId13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73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7.xml"/><Relationship Id="rId12" Type="http://schemas.openxmlformats.org/officeDocument/2006/relationships/theme" Target="../theme/theme25.xml"/><Relationship Id="rId11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98.xml"/><Relationship Id="rId12" Type="http://schemas.openxmlformats.org/officeDocument/2006/relationships/theme" Target="../theme/theme26.xml"/><Relationship Id="rId11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9.xml"/><Relationship Id="rId12" Type="http://schemas.openxmlformats.org/officeDocument/2006/relationships/theme" Target="../theme/theme27.xml"/><Relationship Id="rId11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0.xml"/><Relationship Id="rId13" Type="http://schemas.openxmlformats.org/officeDocument/2006/relationships/theme" Target="../theme/theme28.xml"/><Relationship Id="rId12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19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2.xml"/><Relationship Id="rId14" Type="http://schemas.openxmlformats.org/officeDocument/2006/relationships/theme" Target="../theme/theme29.xml"/><Relationship Id="rId13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2.xml"/><Relationship Id="rId8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5.xml"/><Relationship Id="rId12" Type="http://schemas.openxmlformats.org/officeDocument/2006/relationships/theme" Target="../theme/theme30.xml"/><Relationship Id="rId11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3.xml"/><Relationship Id="rId8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6.xml"/><Relationship Id="rId12" Type="http://schemas.openxmlformats.org/officeDocument/2006/relationships/theme" Target="../theme/theme31.xml"/><Relationship Id="rId11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55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4.xml"/><Relationship Id="rId8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67.xml"/><Relationship Id="rId14" Type="http://schemas.openxmlformats.org/officeDocument/2006/relationships/theme" Target="../theme/theme32.xml"/><Relationship Id="rId13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75.xml"/><Relationship Id="rId1" Type="http://schemas.openxmlformats.org/officeDocument/2006/relationships/slideLayout" Target="../slideLayouts/slideLayout36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8BE2CCEF-800B-433D-A237-FB73A7B210CA}" type="slidenum">
              <a:rPr lang="en-US" b="1">
                <a:solidFill>
                  <a:srgbClr val="E7DEC9">
                    <a:shade val="50000"/>
                    <a:satMod val="200000"/>
                  </a:srgbClr>
                </a:solidFill>
                <a:latin typeface="Times New Roman" panose="02020603050405020304" pitchFamily="18" charset="0"/>
              </a:rPr>
            </a:fld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8BE2CCEF-800B-433D-A237-FB73A7B210CA}" type="slidenum">
              <a:rPr lang="en-US" b="1">
                <a:solidFill>
                  <a:srgbClr val="E7DEC9">
                    <a:shade val="50000"/>
                    <a:satMod val="200000"/>
                  </a:srgbClr>
                </a:solidFill>
                <a:latin typeface="Times New Roman" panose="02020603050405020304" pitchFamily="18" charset="0"/>
              </a:rPr>
            </a:fld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28607-B0C8-4BC2-BB3F-9862255C82A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7C5B4-1F5D-41A6-9E0C-A8CCA004804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A323-5146-434D-99AE-B05293D4D79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B45A8-72A7-4FF3-9C04-61636066F7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8BE2CCEF-800B-433D-A237-FB73A7B210CA}" type="slidenum">
              <a:rPr lang="en-US" b="1">
                <a:solidFill>
                  <a:srgbClr val="E7DEC9">
                    <a:shade val="50000"/>
                    <a:satMod val="200000"/>
                  </a:srgbClr>
                </a:solidFill>
                <a:latin typeface="Times New Roman" panose="02020603050405020304" pitchFamily="18" charset="0"/>
              </a:rPr>
            </a:fld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20CA9E1D-2AED-4F15-BFCD-A4B5A69575CF}" type="slidenum">
              <a:rPr lang="en-US" b="1">
                <a:solidFill>
                  <a:srgbClr val="E7DEC9">
                    <a:shade val="50000"/>
                    <a:satMod val="200000"/>
                  </a:srgbClr>
                </a:solidFill>
                <a:latin typeface="Times New Roman" panose="02020603050405020304" pitchFamily="18" charset="0"/>
              </a:rPr>
            </a:fld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B45A8-72A7-4FF3-9C04-61636066F7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20CA9E1D-2AED-4F15-BFCD-A4B5A69575CF}" type="slidenum">
              <a:rPr lang="en-US" b="1">
                <a:solidFill>
                  <a:srgbClr val="E7DEC9">
                    <a:shade val="50000"/>
                    <a:satMod val="200000"/>
                  </a:srgbClr>
                </a:solidFill>
                <a:latin typeface="Times New Roman" panose="02020603050405020304" pitchFamily="18" charset="0"/>
              </a:rPr>
            </a:fld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20CA9E1D-2AED-4F15-BFCD-A4B5A69575CF}" type="slidenum">
              <a:rPr lang="en-US" b="1">
                <a:solidFill>
                  <a:srgbClr val="E7DEC9">
                    <a:shade val="50000"/>
                    <a:satMod val="200000"/>
                  </a:srgbClr>
                </a:solidFill>
                <a:latin typeface="Times New Roman" panose="02020603050405020304" pitchFamily="18" charset="0"/>
              </a:rPr>
            </a:fld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B45A8-72A7-4FF3-9C04-61636066F7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20CA9E1D-2AED-4F15-BFCD-A4B5A69575CF}" type="slidenum">
              <a:rPr lang="en-US" b="1">
                <a:solidFill>
                  <a:srgbClr val="E7DEC9">
                    <a:shade val="50000"/>
                    <a:satMod val="200000"/>
                  </a:srgbClr>
                </a:solidFill>
                <a:latin typeface="Times New Roman" panose="02020603050405020304" pitchFamily="18" charset="0"/>
              </a:rPr>
            </a:fld>
            <a:endParaRPr lang="en-US" b="1">
              <a:solidFill>
                <a:srgbClr val="E7DEC9">
                  <a:shade val="50000"/>
                  <a:satMod val="20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7C5B4-1F5D-41A6-9E0C-A8CCA004804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D0390-25C8-4E3E-9555-5853AB52485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A56E0-AE65-4F90-B680-59457BAD7B2C}" type="slidenum">
              <a:rPr lang="en-US" altLang="en-US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28607-B0C8-4BC2-BB3F-9862255C82A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28607-B0C8-4BC2-BB3F-9862255C82A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FE006-9201-4B04-9104-46B081FFE420}" type="slidenum">
              <a:rPr lang="en-US" altLang="zh-CN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B45A8-72A7-4FF3-9C04-61636066F7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B45A8-72A7-4FF3-9C04-61636066F7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B45A8-72A7-4FF3-9C04-61636066F7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oleObject" Target="../embeddings/oleObject5.bin"/><Relationship Id="rId7" Type="http://schemas.openxmlformats.org/officeDocument/2006/relationships/image" Target="../media/image5.wmf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0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.xml"/><Relationship Id="rId1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91.xml"/><Relationship Id="rId2" Type="http://schemas.openxmlformats.org/officeDocument/2006/relationships/tags" Target="../tags/tag2.xml"/><Relationship Id="rId1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8.xml"/><Relationship Id="rId3" Type="http://schemas.openxmlformats.org/officeDocument/2006/relationships/tags" Target="../tags/tag3.xml"/><Relationship Id="rId2" Type="http://schemas.openxmlformats.org/officeDocument/2006/relationships/image" Target="../media/image18.jpeg"/><Relationship Id="rId1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72.xml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8.xml"/><Relationship Id="rId1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91.xml"/><Relationship Id="rId2" Type="http://schemas.openxmlformats.org/officeDocument/2006/relationships/tags" Target="../tags/tag4.xml"/><Relationship Id="rId1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9.xml"/><Relationship Id="rId1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2.xml"/><Relationship Id="rId1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4.xml"/><Relationship Id="rId1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3.xml"/><Relationship Id="rId1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49.xml"/><Relationship Id="rId3" Type="http://schemas.openxmlformats.org/officeDocument/2006/relationships/tags" Target="../tags/tag5.xml"/><Relationship Id="rId2" Type="http://schemas.openxmlformats.org/officeDocument/2006/relationships/image" Target="../media/image21.GIF"/><Relationship Id="rId1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7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7.xml"/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hyperlink" Target="http://animfactory.com/animations/nature/flowers/butterflies_flowers_md_clr.gif" TargetMode="Externa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20.xml"/><Relationship Id="rId3" Type="http://schemas.openxmlformats.org/officeDocument/2006/relationships/tags" Target="../tags/tag6.xml"/><Relationship Id="rId2" Type="http://schemas.openxmlformats.org/officeDocument/2006/relationships/image" Target="../media/image21.GIF"/><Relationship Id="rId1" Type="http://schemas.openxmlformats.org/officeDocument/2006/relationships/image" Target="../media/image1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8.xml"/><Relationship Id="rId1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09.xml"/><Relationship Id="rId2" Type="http://schemas.openxmlformats.org/officeDocument/2006/relationships/image" Target="../media/image26.emf"/><Relationship Id="rId1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4.xml"/><Relationship Id="rId4" Type="http://schemas.openxmlformats.org/officeDocument/2006/relationships/image" Target="../media/image7.GIF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5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6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9213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1905000" y="1752600"/>
          <a:ext cx="85883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2" imgW="1238250" imgH="1133475" progId="CorelDRAW.Graphic.12">
                  <p:embed/>
                </p:oleObj>
              </mc:Choice>
              <mc:Fallback>
                <p:oleObj name="CorelDRAW" r:id="rId2" imgW="1238250" imgH="1133475" progId="CorelDRAW.Graphic.12">
                  <p:embed/>
                  <p:pic>
                    <p:nvPicPr>
                      <p:cNvPr id="0" name="Picture 1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85883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2" name="WordArt 6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458200" cy="3505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prstShdw prst="shdw12">
                    <a:srgbClr val="0000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</a:t>
            </a:r>
            <a:r>
              <a:rPr lang="pt-BR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prstShdw prst="shdw12">
                    <a:srgbClr val="0000FF">
                      <a:alpha val="50000"/>
                    </a:srgbClr>
                  </a:prstShdw>
                </a:effectLst>
                <a:latin typeface=".VnAristote" panose="020B7200000000000000"/>
              </a:rPr>
              <a:t>!</a:t>
            </a:r>
            <a:endParaRPr lang="en-US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prstShdw prst="shdw12">
                  <a:srgbClr val="0000FF">
                    <a:alpha val="50000"/>
                  </a:srgbClr>
                </a:prstShdw>
              </a:effectLst>
              <a:latin typeface=".VnAristote" panose="020B7200000000000000"/>
            </a:endParaRP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/>
        </p:nvGraphicFramePr>
        <p:xfrm>
          <a:off x="4953000" y="762000"/>
          <a:ext cx="990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4" imgW="1238250" imgH="1133475" progId="CorelDRAW.Graphic.12">
                  <p:embed/>
                </p:oleObj>
              </mc:Choice>
              <mc:Fallback>
                <p:oleObj name="CorelDRAW" r:id="rId4" imgW="1238250" imgH="1133475" progId="CorelDRAW.Graphic.12">
                  <p:embed/>
                  <p:pic>
                    <p:nvPicPr>
                      <p:cNvPr id="0" name="Picture 1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762000"/>
                        <a:ext cx="9906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/>
        </p:nvGraphicFramePr>
        <p:xfrm>
          <a:off x="3886200" y="2438400"/>
          <a:ext cx="10112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5" imgW="1238250" imgH="1133475" progId="CorelDRAW.Graphic.12">
                  <p:embed/>
                </p:oleObj>
              </mc:Choice>
              <mc:Fallback>
                <p:oleObj name="CorelDRAW" r:id="rId5" imgW="1238250" imgH="1133475" progId="CorelDRAW.Graphic.12">
                  <p:embed/>
                  <p:pic>
                    <p:nvPicPr>
                      <p:cNvPr id="0" name="Picture 1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438400"/>
                        <a:ext cx="10112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/>
        </p:nvGraphicFramePr>
        <p:xfrm>
          <a:off x="6477000" y="3276600"/>
          <a:ext cx="706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orelDRAW" r:id="rId6" imgW="1238250" imgH="1133475" progId="CorelDRAW.Graphic.12">
                  <p:embed/>
                </p:oleObj>
              </mc:Choice>
              <mc:Fallback>
                <p:oleObj name="CorelDRAW" r:id="rId6" imgW="1238250" imgH="1133475" progId="CorelDRAW.Graphic.12">
                  <p:embed/>
                  <p:pic>
                    <p:nvPicPr>
                      <p:cNvPr id="0" name="Picture 10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7064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86" name="Picture 10" descr="Hoa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9387" name="Object 11"/>
          <p:cNvGraphicFramePr>
            <a:graphicFrameLocks noChangeAspect="1"/>
          </p:cNvGraphicFramePr>
          <p:nvPr/>
        </p:nvGraphicFramePr>
        <p:xfrm>
          <a:off x="8589963" y="1524000"/>
          <a:ext cx="554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8" imgW="1238250" imgH="1133475" progId="CorelDRAW.Graphic.12">
                  <p:embed/>
                </p:oleObj>
              </mc:Choice>
              <mc:Fallback>
                <p:oleObj name="CorelDRAW" r:id="rId8" imgW="1238250" imgH="1133475" progId="CorelDRAW.Graphic.12">
                  <p:embed/>
                  <p:pic>
                    <p:nvPicPr>
                      <p:cNvPr id="0" name="Picture 10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63" y="1524000"/>
                        <a:ext cx="5540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8" name="Object 12"/>
          <p:cNvGraphicFramePr>
            <a:graphicFrameLocks noGrp="1" noChangeAspect="1"/>
          </p:cNvGraphicFramePr>
          <p:nvPr>
            <p:ph/>
          </p:nvPr>
        </p:nvGraphicFramePr>
        <p:xfrm>
          <a:off x="304800" y="0"/>
          <a:ext cx="12287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9" imgW="1238250" imgH="1133475" progId="CorelDRAW.Graphic.12">
                  <p:embed/>
                </p:oleObj>
              </mc:Choice>
              <mc:Fallback>
                <p:oleObj name="CorelDRAW" r:id="rId9" imgW="1238250" imgH="1133475" progId="CorelDRAW.Graphic.12">
                  <p:embed/>
                  <p:pic>
                    <p:nvPicPr>
                      <p:cNvPr id="0" name="Picture 10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122872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107208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077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– TÌM HIỂU CHUNG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1089025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</a:rPr>
              <a:t>Hoàn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cảnh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sáng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tác</a:t>
            </a:r>
            <a:r>
              <a:rPr lang="en-US" sz="2400" b="1" i="1" dirty="0">
                <a:solidFill>
                  <a:srgbClr val="000000"/>
                </a:solidFill>
              </a:rPr>
              <a:t>: </a:t>
            </a:r>
            <a:r>
              <a:rPr lang="en-US" sz="2400" i="1" dirty="0" err="1">
                <a:solidFill>
                  <a:srgbClr val="000000"/>
                </a:solidFill>
              </a:rPr>
              <a:t>khoảng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trước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cuộc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kháng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chiến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chống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Mông</a:t>
            </a:r>
            <a:r>
              <a:rPr lang="en-US" sz="2400" i="1" dirty="0">
                <a:solidFill>
                  <a:srgbClr val="000000"/>
                </a:solidFill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</a:rPr>
              <a:t>nguyên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lần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thứ</a:t>
            </a:r>
            <a:r>
              <a:rPr lang="en-US" sz="2400" i="1" dirty="0">
                <a:solidFill>
                  <a:srgbClr val="000000"/>
                </a:solidFill>
              </a:rPr>
              <a:t> 2 (1285)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039938"/>
            <a:ext cx="812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b. </a:t>
            </a:r>
            <a:r>
              <a:rPr lang="en-US" sz="2400" b="1" i="1" dirty="0" err="1">
                <a:solidFill>
                  <a:srgbClr val="000000"/>
                </a:solidFill>
              </a:rPr>
              <a:t>Thể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loại</a:t>
            </a:r>
            <a:r>
              <a:rPr lang="en-US" sz="2400" b="1" i="1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Hịch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682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2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81000" y="844550"/>
            <a:ext cx="8458200" cy="40934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346" y="152400"/>
            <a:ext cx="231345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F49C5-C6F0-40B1-B2F1-EE10F061A50A}" type="slidenum">
              <a:rPr lang="en-US" altLang="en-US" sz="1400">
                <a:solidFill>
                  <a:srgbClr val="000000"/>
                </a:solidFill>
              </a:rPr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-296863" y="800100"/>
            <a:ext cx="4800601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hịch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tin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500" y="4267200"/>
          <a:ext cx="7924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HỊCH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6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6675" y="108817"/>
            <a:ext cx="698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61543" y="1147763"/>
            <a:ext cx="248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19055" y="3397018"/>
            <a:ext cx="2246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8213" name="Picture 3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7200" y="5105400"/>
            <a:ext cx="9302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5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6700" y="54483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8600" y="29686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8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263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7455694" y="5728494"/>
            <a:ext cx="2165350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2" name="Straight Connector 34"/>
          <p:cNvCxnSpPr>
            <a:cxnSpLocks noChangeShapeType="1"/>
          </p:cNvCxnSpPr>
          <p:nvPr/>
        </p:nvCxnSpPr>
        <p:spPr bwMode="auto">
          <a:xfrm>
            <a:off x="609600" y="6780213"/>
            <a:ext cx="79248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66800" y="1827358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Thuộc thể văn nghị luận, kết </a:t>
            </a:r>
            <a:r>
              <a:rPr lang="vi-VN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 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chẽ, lập luận sắc bén, có thể viết bằng văn xuôi, văn vần.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dùng để ban bố công khai do vua, tướng lĩnh biên soạn.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– TÌM HIỂU CHUNG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1089025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</a:rPr>
              <a:t>Hoàn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cảnh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sáng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tác</a:t>
            </a:r>
            <a:r>
              <a:rPr lang="en-US" sz="2400" b="1" i="1" dirty="0">
                <a:solidFill>
                  <a:srgbClr val="000000"/>
                </a:solidFill>
              </a:rPr>
              <a:t>: </a:t>
            </a:r>
            <a:r>
              <a:rPr lang="en-US" sz="2400" i="1" dirty="0" err="1">
                <a:solidFill>
                  <a:srgbClr val="000000"/>
                </a:solidFill>
              </a:rPr>
              <a:t>khoảng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trước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cuộc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kháng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chiến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chống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Mông</a:t>
            </a:r>
            <a:r>
              <a:rPr lang="en-US" sz="2400" i="1" dirty="0">
                <a:solidFill>
                  <a:srgbClr val="000000"/>
                </a:solidFill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</a:rPr>
              <a:t>nguyên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lần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thứ</a:t>
            </a:r>
            <a:r>
              <a:rPr lang="en-US" sz="2400" i="1" dirty="0">
                <a:solidFill>
                  <a:srgbClr val="000000"/>
                </a:solidFill>
              </a:rPr>
              <a:t> 2 (1285)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039938"/>
            <a:ext cx="812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b. </a:t>
            </a:r>
            <a:r>
              <a:rPr lang="en-US" sz="2400" b="1" i="1" dirty="0" err="1">
                <a:solidFill>
                  <a:srgbClr val="000000"/>
                </a:solidFill>
              </a:rPr>
              <a:t>Thể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loại</a:t>
            </a:r>
            <a:r>
              <a:rPr lang="en-US" sz="2400" b="1" i="1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Hịch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278006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51054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100" y="52197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682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2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ich tuong 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2590800" y="228600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 chư tì tướng hịch </a:t>
            </a:r>
            <a:r>
              <a:rPr lang="vi-V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văn”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– TÌM HIỂU CHUNG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1089025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</a:rPr>
              <a:t>Hoàn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cảnh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sáng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tác</a:t>
            </a:r>
            <a:r>
              <a:rPr lang="en-US" sz="2400" b="1" i="1" dirty="0">
                <a:solidFill>
                  <a:srgbClr val="000000"/>
                </a:solidFill>
              </a:rPr>
              <a:t>: </a:t>
            </a:r>
            <a:r>
              <a:rPr lang="en-US" sz="2400" i="1" dirty="0" err="1">
                <a:solidFill>
                  <a:srgbClr val="000000"/>
                </a:solidFill>
              </a:rPr>
              <a:t>khoảng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trước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cuộc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kháng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chiến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chống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Mông</a:t>
            </a:r>
            <a:r>
              <a:rPr lang="en-US" sz="2400" i="1" dirty="0">
                <a:solidFill>
                  <a:srgbClr val="000000"/>
                </a:solidFill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</a:rPr>
              <a:t>nguyên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lần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thứ</a:t>
            </a:r>
            <a:r>
              <a:rPr lang="en-US" sz="2400" i="1" dirty="0">
                <a:solidFill>
                  <a:srgbClr val="000000"/>
                </a:solidFill>
              </a:rPr>
              <a:t> 2 (1285)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039938"/>
            <a:ext cx="812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b. </a:t>
            </a:r>
            <a:r>
              <a:rPr lang="en-US" sz="2400" b="1" i="1" dirty="0" err="1">
                <a:solidFill>
                  <a:srgbClr val="000000"/>
                </a:solidFill>
              </a:rPr>
              <a:t>Thể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loại</a:t>
            </a:r>
            <a:r>
              <a:rPr lang="en-US" sz="2400" b="1" i="1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Hịch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278006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09" y="3581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938" y="3581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BD15058_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0" y="3798888"/>
            <a:ext cx="114300" cy="114300"/>
          </a:xfrm>
        </p:spPr>
      </p:pic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2514600" y="138112"/>
            <a:ext cx="4495800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4F271C"/>
                </a:solidFill>
              </a:rPr>
              <a:t>  </a:t>
            </a:r>
            <a:r>
              <a:rPr lang="en-US" sz="2800" u="sng" dirty="0" err="1">
                <a:solidFill>
                  <a:srgbClr val="4F271C"/>
                </a:solidFill>
              </a:rPr>
              <a:t>Bố</a:t>
            </a:r>
            <a:r>
              <a:rPr lang="en-US" sz="2800" u="sng" dirty="0">
                <a:solidFill>
                  <a:srgbClr val="4F271C"/>
                </a:solidFill>
              </a:rPr>
              <a:t> </a:t>
            </a:r>
            <a:r>
              <a:rPr lang="en-US" sz="2800" u="sng" dirty="0" err="1">
                <a:solidFill>
                  <a:srgbClr val="4F271C"/>
                </a:solidFill>
              </a:rPr>
              <a:t>cục</a:t>
            </a:r>
            <a:endParaRPr lang="en-US" sz="2800" b="0" dirty="0">
              <a:solidFill>
                <a:srgbClr val="4F271C"/>
              </a:solidFill>
            </a:endParaRPr>
          </a:p>
        </p:txBody>
      </p:sp>
      <p:sp>
        <p:nvSpPr>
          <p:cNvPr id="208928" name="Text Box 32"/>
          <p:cNvSpPr txBox="1">
            <a:spLocks noChangeArrowheads="1"/>
          </p:cNvSpPr>
          <p:nvPr/>
        </p:nvSpPr>
        <p:spPr bwMode="auto">
          <a:xfrm>
            <a:off x="947738" y="711200"/>
            <a:ext cx="8043862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FF3300"/>
                </a:solidFill>
                <a:sym typeface="Wingdings 2" panose="05020102010507070707" pitchFamily="18" charset="2"/>
              </a:rPr>
              <a:t></a:t>
            </a:r>
            <a:r>
              <a:rPr lang="en-US" sz="2400" u="sng" dirty="0" err="1">
                <a:solidFill>
                  <a:srgbClr val="FF3300"/>
                </a:solidFill>
              </a:rPr>
              <a:t>Đoạn</a:t>
            </a:r>
            <a:r>
              <a:rPr lang="en-US" sz="2400" u="sng" dirty="0">
                <a:solidFill>
                  <a:srgbClr val="FF3300"/>
                </a:solidFill>
              </a:rPr>
              <a:t> 1</a:t>
            </a:r>
            <a:r>
              <a:rPr lang="en-US" sz="2400" dirty="0">
                <a:solidFill>
                  <a:srgbClr val="8DC765"/>
                </a:solidFill>
              </a:rPr>
              <a:t>: </a:t>
            </a:r>
            <a:r>
              <a:rPr lang="en-US" sz="2400" i="1" dirty="0">
                <a:solidFill>
                  <a:srgbClr val="8DC765"/>
                </a:solidFill>
              </a:rPr>
              <a:t>“</a:t>
            </a:r>
            <a:r>
              <a:rPr lang="en-US" sz="2400" b="0" i="1" dirty="0" err="1">
                <a:solidFill>
                  <a:prstClr val="black"/>
                </a:solidFill>
              </a:rPr>
              <a:t>Từ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đầu</a:t>
            </a:r>
            <a:r>
              <a:rPr lang="en-US" sz="2400" b="0" i="1" dirty="0">
                <a:solidFill>
                  <a:prstClr val="black"/>
                </a:solidFill>
              </a:rPr>
              <a:t>…</a:t>
            </a:r>
            <a:r>
              <a:rPr lang="en-US" sz="2400" b="0" i="1" dirty="0" err="1">
                <a:solidFill>
                  <a:prstClr val="black"/>
                </a:solidFill>
              </a:rPr>
              <a:t>lưu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tiếng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tốt</a:t>
            </a:r>
            <a:r>
              <a:rPr lang="en-US" sz="2400" b="0" i="1" dirty="0">
                <a:solidFill>
                  <a:prstClr val="black"/>
                </a:solidFill>
              </a:rPr>
              <a:t>”</a:t>
            </a:r>
            <a:endParaRPr lang="en-US" sz="2400" b="0" i="1" dirty="0">
              <a:solidFill>
                <a:prstClr val="black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Nêu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những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gương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trung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thần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để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khích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lệ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ý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chí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lập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công</a:t>
            </a:r>
            <a:endParaRPr lang="en-US" sz="2400" b="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danh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xả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thân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vì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nước</a:t>
            </a:r>
            <a:endParaRPr lang="en-US" sz="2400" b="0" dirty="0">
              <a:solidFill>
                <a:srgbClr val="0070C0"/>
              </a:solidFill>
            </a:endParaRPr>
          </a:p>
        </p:txBody>
      </p:sp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1001713" y="1981200"/>
            <a:ext cx="79898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u="sng" dirty="0">
                <a:solidFill>
                  <a:srgbClr val="FF3300"/>
                </a:solidFill>
                <a:sym typeface="Wingdings 2" panose="05020102010507070707" pitchFamily="18" charset="2"/>
              </a:rPr>
              <a:t></a:t>
            </a:r>
            <a:r>
              <a:rPr lang="en-US" dirty="0"/>
              <a:t> </a:t>
            </a:r>
            <a:r>
              <a:rPr lang="en-US" sz="2400" u="sng" dirty="0" err="1">
                <a:solidFill>
                  <a:srgbClr val="FF3300"/>
                </a:solidFill>
              </a:rPr>
              <a:t>Đoạn</a:t>
            </a:r>
            <a:r>
              <a:rPr lang="en-US" sz="2400" u="sng" dirty="0">
                <a:solidFill>
                  <a:srgbClr val="FF3300"/>
                </a:solidFill>
              </a:rPr>
              <a:t> 2</a:t>
            </a:r>
            <a:r>
              <a:rPr lang="en-US" sz="2400" u="sng" dirty="0">
                <a:solidFill>
                  <a:srgbClr val="4F271C"/>
                </a:solidFill>
              </a:rPr>
              <a:t>:</a:t>
            </a:r>
            <a:r>
              <a:rPr lang="en-US" sz="2400" dirty="0">
                <a:solidFill>
                  <a:srgbClr val="4F271C"/>
                </a:solidFill>
              </a:rPr>
              <a:t> </a:t>
            </a:r>
            <a:r>
              <a:rPr lang="en-US" sz="2400" i="1" dirty="0">
                <a:solidFill>
                  <a:srgbClr val="4F271C"/>
                </a:solidFill>
              </a:rPr>
              <a:t>“</a:t>
            </a:r>
            <a:r>
              <a:rPr lang="en-US" sz="2400" b="0" i="1" dirty="0" err="1">
                <a:solidFill>
                  <a:prstClr val="black"/>
                </a:solidFill>
              </a:rPr>
              <a:t>Tiếp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theo</a:t>
            </a:r>
            <a:r>
              <a:rPr lang="en-US" sz="2400" b="0" i="1" dirty="0">
                <a:solidFill>
                  <a:prstClr val="black"/>
                </a:solidFill>
              </a:rPr>
              <a:t>…ta </a:t>
            </a:r>
            <a:r>
              <a:rPr lang="en-US" sz="2400" b="0" i="1" dirty="0" err="1">
                <a:solidFill>
                  <a:prstClr val="black"/>
                </a:solidFill>
              </a:rPr>
              <a:t>cùng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vui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lòng</a:t>
            </a:r>
            <a:r>
              <a:rPr lang="en-US" sz="2400" b="0" i="1" dirty="0">
                <a:solidFill>
                  <a:prstClr val="black"/>
                </a:solidFill>
              </a:rPr>
              <a:t>.”</a:t>
            </a:r>
            <a:endParaRPr lang="en-US" sz="2400" b="0" i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Lột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tả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tội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ác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của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giặc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và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lòng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căm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thù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giặc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của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tác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giả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en-US" sz="2400" b="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1005899" y="3048000"/>
            <a:ext cx="8458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u="sng" dirty="0">
                <a:solidFill>
                  <a:srgbClr val="FF3300"/>
                </a:solidFill>
                <a:sym typeface="Wingdings 2" panose="05020102010507070707" pitchFamily="18" charset="2"/>
              </a:rPr>
              <a:t></a:t>
            </a:r>
            <a:r>
              <a:rPr lang="en-US" dirty="0"/>
              <a:t> </a:t>
            </a:r>
            <a:r>
              <a:rPr lang="en-US" sz="2400" u="sng" dirty="0" err="1">
                <a:solidFill>
                  <a:srgbClr val="FF3300"/>
                </a:solidFill>
              </a:rPr>
              <a:t>Đoạn</a:t>
            </a:r>
            <a:r>
              <a:rPr lang="en-US" sz="2400" u="sng" dirty="0">
                <a:solidFill>
                  <a:srgbClr val="FF3300"/>
                </a:solidFill>
              </a:rPr>
              <a:t> 3</a:t>
            </a:r>
            <a:r>
              <a:rPr lang="en-US" sz="2400" b="0" dirty="0">
                <a:solidFill>
                  <a:srgbClr val="FF3300"/>
                </a:solidFill>
              </a:rPr>
              <a:t>:</a:t>
            </a:r>
            <a:r>
              <a:rPr lang="en-US" sz="2400" dirty="0">
                <a:solidFill>
                  <a:srgbClr val="8DC765"/>
                </a:solidFill>
              </a:rPr>
              <a:t> </a:t>
            </a:r>
            <a:r>
              <a:rPr lang="en-US" sz="2400" i="1" dirty="0">
                <a:solidFill>
                  <a:srgbClr val="8DC765"/>
                </a:solidFill>
              </a:rPr>
              <a:t>“</a:t>
            </a:r>
            <a:r>
              <a:rPr lang="en-US" sz="2400" b="0" i="1" dirty="0" err="1">
                <a:solidFill>
                  <a:prstClr val="black"/>
                </a:solidFill>
              </a:rPr>
              <a:t>Tiếp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theo</a:t>
            </a:r>
            <a:r>
              <a:rPr lang="en-US" sz="2400" b="0" i="1" dirty="0">
                <a:solidFill>
                  <a:prstClr val="black"/>
                </a:solidFill>
              </a:rPr>
              <a:t>…</a:t>
            </a:r>
            <a:r>
              <a:rPr lang="en-US" sz="2400" b="0" i="1" dirty="0" err="1">
                <a:solidFill>
                  <a:prstClr val="black"/>
                </a:solidFill>
              </a:rPr>
              <a:t>phỏng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có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được</a:t>
            </a:r>
            <a:r>
              <a:rPr lang="en-US" sz="2400" b="0" i="1" dirty="0">
                <a:solidFill>
                  <a:prstClr val="black"/>
                </a:solidFill>
              </a:rPr>
              <a:t> </a:t>
            </a:r>
            <a:r>
              <a:rPr lang="en-US" sz="2400" b="0" i="1" dirty="0" err="1">
                <a:solidFill>
                  <a:prstClr val="black"/>
                </a:solidFill>
              </a:rPr>
              <a:t>không</a:t>
            </a:r>
            <a:r>
              <a:rPr lang="en-US" sz="2400" b="0" i="1" dirty="0">
                <a:solidFill>
                  <a:prstClr val="black"/>
                </a:solidFill>
              </a:rPr>
              <a:t>”</a:t>
            </a:r>
            <a:endParaRPr lang="en-US" sz="2400" b="0" i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Mối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quan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hệ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ân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tình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giữa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chủ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tướng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,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phê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phán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những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biểu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hiện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sai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trái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của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tướng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sĩ</a:t>
            </a:r>
            <a:endParaRPr lang="en-US" sz="2400" b="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sym typeface="Wingdings" panose="05000000000000000000" pitchFamily="2" charset="2"/>
              </a:rPr>
              <a:t>    </a:t>
            </a:r>
            <a:endParaRPr lang="en-US" sz="2400" b="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1001713" y="4530437"/>
            <a:ext cx="8610600" cy="67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Char char="P"/>
            </a:pPr>
            <a:r>
              <a:rPr lang="en-US" sz="2400" u="sng" dirty="0" err="1">
                <a:solidFill>
                  <a:srgbClr val="FF3300"/>
                </a:solidFill>
              </a:rPr>
              <a:t>Đoạn</a:t>
            </a:r>
            <a:r>
              <a:rPr lang="en-US" sz="2400" u="sng" dirty="0">
                <a:solidFill>
                  <a:srgbClr val="FF3300"/>
                </a:solidFill>
              </a:rPr>
              <a:t> 4:</a:t>
            </a:r>
            <a:r>
              <a:rPr lang="en-US" sz="2400" dirty="0">
                <a:solidFill>
                  <a:srgbClr val="4F271C"/>
                </a:solidFill>
              </a:rPr>
              <a:t> </a:t>
            </a:r>
            <a:r>
              <a:rPr lang="en-US" sz="2400" b="0" i="1" dirty="0" err="1">
                <a:solidFill>
                  <a:srgbClr val="4F271C"/>
                </a:solidFill>
              </a:rPr>
              <a:t>Phần</a:t>
            </a:r>
            <a:r>
              <a:rPr lang="en-US" sz="2400" b="0" i="1" dirty="0">
                <a:solidFill>
                  <a:srgbClr val="4F271C"/>
                </a:solidFill>
              </a:rPr>
              <a:t> </a:t>
            </a:r>
            <a:r>
              <a:rPr lang="en-US" sz="2400" b="0" i="1" dirty="0" err="1">
                <a:solidFill>
                  <a:srgbClr val="4F271C"/>
                </a:solidFill>
              </a:rPr>
              <a:t>còn</a:t>
            </a:r>
            <a:r>
              <a:rPr lang="en-US" sz="2400" b="0" i="1" dirty="0">
                <a:solidFill>
                  <a:srgbClr val="4F271C"/>
                </a:solidFill>
              </a:rPr>
              <a:t> </a:t>
            </a:r>
            <a:r>
              <a:rPr lang="en-US" sz="2400" b="0" i="1" dirty="0" err="1">
                <a:solidFill>
                  <a:srgbClr val="4F271C"/>
                </a:solidFill>
              </a:rPr>
              <a:t>lại</a:t>
            </a:r>
            <a:endParaRPr lang="en-US" sz="2400" b="0" i="1" dirty="0">
              <a:solidFill>
                <a:srgbClr val="4F271C"/>
              </a:solidFill>
            </a:endParaRPr>
          </a:p>
          <a:p>
            <a:pPr marL="0" indent="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Lời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kêu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sym typeface="Wingdings" panose="05000000000000000000" pitchFamily="2" charset="2"/>
              </a:rPr>
              <a:t>gọi</a:t>
            </a:r>
            <a:r>
              <a:rPr lang="en-US" sz="2400" b="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endParaRPr lang="en-US" sz="2400" b="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17419" name="Text Box 4"/>
          <p:cNvSpPr txBox="1">
            <a:spLocks noChangeArrowheads="1"/>
          </p:cNvSpPr>
          <p:nvPr/>
        </p:nvSpPr>
        <p:spPr bwMode="auto">
          <a:xfrm>
            <a:off x="0" y="0"/>
            <a:ext cx="100171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i="1" u="sng">
                <a:solidFill>
                  <a:srgbClr val="FF7C80"/>
                </a:solidFill>
                <a:latin typeface="Arial" panose="020B0604020202020204" pitchFamily="34" charset="0"/>
              </a:rPr>
              <a:t>Tiết 95+96 : </a:t>
            </a:r>
            <a:endParaRPr lang="en-US" sz="1600" b="0">
              <a:solidFill>
                <a:srgbClr val="FF7C8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0" grpId="0"/>
      <p:bldP spid="208928" grpId="0"/>
      <p:bldP spid="208929" grpId="0"/>
      <p:bldP spid="208930" grpId="0"/>
      <p:bldP spid="2089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19075" y="1447800"/>
            <a:ext cx="4124325" cy="400050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99"/>
                </a:solidFill>
                <a:latin typeface="Arial" panose="020B0604020202020204" pitchFamily="34" charset="0"/>
              </a:rPr>
              <a:t>             </a:t>
            </a:r>
            <a:r>
              <a:rPr lang="vi-VN" sz="2000" b="1">
                <a:solidFill>
                  <a:srgbClr val="000099"/>
                </a:solidFill>
              </a:rPr>
              <a:t>P1: Nêu vấn đề</a:t>
            </a:r>
            <a:endParaRPr lang="vi-VN" sz="2000" b="1">
              <a:solidFill>
                <a:srgbClr val="000099"/>
              </a:solidFill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52400" y="4027488"/>
            <a:ext cx="4343400" cy="1108075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P3: Nhận định tình hình, phân tích phải trái để gây lòng căm thù giặc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52400" y="2427288"/>
            <a:ext cx="4191000" cy="769937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P2: Nêu truyền thống vẻ vang trong sử sách gây lòng tin tưởng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 flipH="1">
            <a:off x="2133600" y="1893888"/>
            <a:ext cx="11113" cy="457200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2147888" y="3556000"/>
            <a:ext cx="0" cy="381000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152400" y="5627688"/>
            <a:ext cx="4191000" cy="1108075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P4: Kết thúc vấn đề: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chủ trương cụ thể kêu gọi đấu tranh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>
            <a:off x="2133600" y="5156200"/>
            <a:ext cx="0" cy="381000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4724400" y="762000"/>
            <a:ext cx="4419600" cy="307975"/>
          </a:xfrm>
          <a:prstGeom prst="rect">
            <a:avLst/>
          </a:prstGeom>
          <a:solidFill>
            <a:srgbClr val="B2B2B2"/>
          </a:solidFill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KẾT CẤU VĂN BẢN HỊCH TƯỚNG SĨ</a:t>
            </a:r>
            <a:endParaRPr lang="vi-VN" sz="1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4865688" y="1343025"/>
            <a:ext cx="4049712" cy="769938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LĐ1: Nêu những gương trung thần nghĩa sĩ trong sử sách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4876800" y="4179888"/>
            <a:ext cx="4114800" cy="769937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LĐ3: Phân tích phải trái, làm rõ đúng sai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4876800" y="2527300"/>
            <a:ext cx="4114800" cy="1108075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LĐ2: Lột tả sự ngang ngược và tội ác của kẻ thù đồng thời nói lên lòng căm thù giặc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Line 13"/>
          <p:cNvSpPr>
            <a:spLocks noChangeShapeType="1"/>
          </p:cNvSpPr>
          <p:nvPr/>
        </p:nvSpPr>
        <p:spPr bwMode="auto">
          <a:xfrm flipH="1">
            <a:off x="7010400" y="2108200"/>
            <a:ext cx="0" cy="381000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>
            <a:off x="7024688" y="3698875"/>
            <a:ext cx="0" cy="381000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4876800" y="5627688"/>
            <a:ext cx="4114800" cy="769937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FFFFFF">
                  <a:alpha val="75998"/>
                </a:srgbClr>
              </a:gs>
            </a:gsLst>
            <a:lin ang="0" scaled="1"/>
          </a:gradFill>
          <a:ln w="9525" algn="ctr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LĐ4: Nêu nhiệm vụ cấp bách để khích lệ tinh thần chiến đấu</a:t>
            </a:r>
            <a:endParaRPr lang="vi-VN" sz="2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7010400" y="4981575"/>
            <a:ext cx="0" cy="484188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4572000" y="762000"/>
            <a:ext cx="0" cy="60483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auto">
          <a:xfrm>
            <a:off x="0" y="762000"/>
            <a:ext cx="4419600" cy="307975"/>
          </a:xfrm>
          <a:prstGeom prst="rect">
            <a:avLst/>
          </a:prstGeom>
          <a:solidFill>
            <a:srgbClr val="B2B2B2"/>
          </a:solidFill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KẾT CẤU CHUNG CỦA THỂ LOẠI  HỊCH</a:t>
            </a:r>
            <a:endParaRPr lang="vi-VN" sz="1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6600"/>
                </a:solidFill>
                <a:latin typeface=".VnTimeH" panose="020B7200000000000000" pitchFamily="34" charset="0"/>
              </a:rPr>
              <a:t>B¶ng so s¸nh</a:t>
            </a:r>
            <a:endParaRPr lang="en-US" sz="2800" b="1">
              <a:solidFill>
                <a:srgbClr val="0066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743200" y="911225"/>
            <a:ext cx="4343400" cy="708025"/>
          </a:xfrm>
          <a:prstGeom prst="rect">
            <a:avLst/>
          </a:prstGeom>
          <a:solidFill>
            <a:srgbClr val="00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Dời đô là điều đã từng xảy ra trong lịch sử</a:t>
            </a:r>
            <a:endParaRPr lang="vi-VN" sz="20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743200" y="2436813"/>
            <a:ext cx="4343400" cy="400050"/>
          </a:xfrm>
          <a:prstGeom prst="rect">
            <a:avLst/>
          </a:prstGeom>
          <a:solidFill>
            <a:srgbClr val="00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Hạn chế của việc đóng đô ở Hoa Lư</a:t>
            </a:r>
            <a:endParaRPr lang="vi-VN" sz="20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743200" y="4189413"/>
            <a:ext cx="4343400" cy="400050"/>
          </a:xfrm>
          <a:prstGeom prst="rect">
            <a:avLst/>
          </a:prstGeom>
          <a:solidFill>
            <a:srgbClr val="00CC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516F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Đại La có nhiều lợi thế</a:t>
            </a:r>
            <a:endParaRPr lang="en-US" altLang="zh-CN" sz="20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895600" y="3427413"/>
            <a:ext cx="4343400" cy="400050"/>
          </a:xfrm>
          <a:prstGeom prst="rect">
            <a:avLst/>
          </a:prstGeom>
          <a:solidFill>
            <a:srgbClr val="00CC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516F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Đại</a:t>
            </a:r>
            <a:r>
              <a:rPr lang="fr-FR" sz="2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 La </a:t>
            </a:r>
            <a:r>
              <a:rPr lang="fr-FR" sz="20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đã</a:t>
            </a:r>
            <a:r>
              <a:rPr lang="fr-FR" sz="2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từng</a:t>
            </a:r>
            <a:r>
              <a:rPr lang="fr-FR" sz="2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 là </a:t>
            </a:r>
            <a:r>
              <a:rPr lang="fr-FR" sz="20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kinh</a:t>
            </a:r>
            <a:r>
              <a:rPr lang="fr-FR" sz="2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</a:rPr>
              <a:t>đô</a:t>
            </a:r>
            <a:endParaRPr lang="fr-FR" sz="20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743200" y="5468938"/>
            <a:ext cx="6019800" cy="400050"/>
          </a:xfrm>
          <a:prstGeom prst="rect">
            <a:avLst/>
          </a:prstGeom>
          <a:solidFill>
            <a:srgbClr val="00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Mong được sự đồng thuận của mọi người</a:t>
            </a:r>
            <a:endParaRPr lang="vi-VN" sz="20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0" y="1984375"/>
            <a:ext cx="2133600" cy="460375"/>
          </a:xfrm>
          <a:prstGeom prst="rect">
            <a:avLst/>
          </a:prstGeom>
          <a:solidFill>
            <a:srgbClr val="00CCFF">
              <a:alpha val="76077"/>
            </a:srgbClr>
          </a:solidFill>
          <a:ln w="9525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Lí do dời đô</a:t>
            </a:r>
            <a:endParaRPr lang="vi-VN" sz="24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76200" y="5246688"/>
            <a:ext cx="2438400" cy="831850"/>
          </a:xfrm>
          <a:prstGeom prst="rect">
            <a:avLst/>
          </a:prstGeom>
          <a:solidFill>
            <a:srgbClr val="00CCFF">
              <a:alpha val="76077"/>
            </a:srgbClr>
          </a:solidFill>
          <a:ln w="9525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Khẳng định quyết tâm dời đô</a:t>
            </a:r>
            <a:endParaRPr lang="vi-VN" sz="24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76200" y="3611563"/>
            <a:ext cx="2438400" cy="831850"/>
          </a:xfrm>
          <a:prstGeom prst="rect">
            <a:avLst/>
          </a:prstGeom>
          <a:solidFill>
            <a:srgbClr val="00CCFF">
              <a:alpha val="76077"/>
            </a:srgbClr>
          </a:solidFill>
          <a:ln w="9525">
            <a:solidFill>
              <a:srgbClr val="D6410C"/>
            </a:solidFill>
            <a:miter lim="800000"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Chọn Đại La làm nơi định đô</a:t>
            </a:r>
            <a:endParaRPr lang="vi-VN" sz="24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7543800" y="1525588"/>
            <a:ext cx="1447800" cy="708025"/>
          </a:xfrm>
          <a:prstGeom prst="rect">
            <a:avLst/>
          </a:prstGeom>
          <a:solidFill>
            <a:srgbClr val="00CCFF">
              <a:alpha val="47842"/>
            </a:srgbClr>
          </a:solidFill>
          <a:ln w="9525">
            <a:solidFill>
              <a:srgbClr val="147703"/>
            </a:solidFill>
            <a:miter lim="800000"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Nhất thiết phải dời đô</a:t>
            </a:r>
            <a:endParaRPr lang="vi-VN" sz="20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7499350" y="3581400"/>
            <a:ext cx="1524000" cy="1016000"/>
          </a:xfrm>
          <a:prstGeom prst="rect">
            <a:avLst/>
          </a:prstGeom>
          <a:solidFill>
            <a:srgbClr val="00CCFF">
              <a:alpha val="47842"/>
            </a:srgbClr>
          </a:solidFill>
          <a:ln w="9525">
            <a:solidFill>
              <a:srgbClr val="147703"/>
            </a:solidFill>
            <a:miter lim="800000"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smtClean="0">
                <a:solidFill>
                  <a:srgbClr val="984807"/>
                </a:solidFill>
                <a:latin typeface="Times New Roman" panose="02020603050405020304" pitchFamily="18" charset="0"/>
              </a:rPr>
              <a:t>Đại La là nơi tốt nhất để định đô</a:t>
            </a:r>
            <a:endParaRPr lang="vi-VN" sz="2000" b="1" smtClean="0">
              <a:solidFill>
                <a:srgbClr val="984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V="1">
            <a:off x="2209800" y="1143000"/>
            <a:ext cx="533400" cy="9906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2209800" y="2133600"/>
            <a:ext cx="533400" cy="4572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V="1">
            <a:off x="2514600" y="3657600"/>
            <a:ext cx="228600" cy="2286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>
            <a:off x="2514600" y="3962400"/>
            <a:ext cx="152400" cy="3048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2514600" y="5640388"/>
            <a:ext cx="228600" cy="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7086600" y="1366838"/>
            <a:ext cx="381000" cy="538162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 flipV="1">
            <a:off x="7086600" y="1981200"/>
            <a:ext cx="381000" cy="6858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>
            <a:off x="7086600" y="3733800"/>
            <a:ext cx="381000" cy="3048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 flipV="1">
            <a:off x="7086600" y="4038600"/>
            <a:ext cx="381000" cy="3048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>
            <a:off x="4648200" y="1676400"/>
            <a:ext cx="0" cy="6096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>
            <a:off x="4648200" y="3810000"/>
            <a:ext cx="0" cy="381000"/>
          </a:xfrm>
          <a:prstGeom prst="line">
            <a:avLst/>
          </a:prstGeom>
          <a:noFill/>
          <a:ln w="9525">
            <a:solidFill>
              <a:srgbClr val="D6410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447800" y="228600"/>
            <a:ext cx="6477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6410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984807"/>
                </a:solidFill>
              </a:rPr>
              <a:t>          Bố cục và lập luận của bài</a:t>
            </a:r>
            <a:endParaRPr lang="en-US" altLang="zh-CN" sz="3200" b="1" smtClean="0">
              <a:solidFill>
                <a:srgbClr val="984807"/>
              </a:solidFill>
            </a:endParaRPr>
          </a:p>
        </p:txBody>
      </p:sp>
      <p:sp>
        <p:nvSpPr>
          <p:cNvPr id="119832" name="Line 24"/>
          <p:cNvSpPr>
            <a:spLocks noChangeShapeType="1"/>
          </p:cNvSpPr>
          <p:nvPr/>
        </p:nvSpPr>
        <p:spPr bwMode="auto">
          <a:xfrm>
            <a:off x="1295400" y="2590800"/>
            <a:ext cx="0" cy="685800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>
            <a:off x="1295400" y="4627563"/>
            <a:ext cx="0" cy="381000"/>
          </a:xfrm>
          <a:prstGeom prst="line">
            <a:avLst/>
          </a:prstGeom>
          <a:noFill/>
          <a:ln w="9525">
            <a:solidFill>
              <a:srgbClr val="14770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30" name="Picture 27" descr="XMAS_GS0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742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1" name="Picture 28" descr="pink_white_flower_div_a_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11" grpId="0" animBg="1"/>
      <p:bldP spid="119812" grpId="0" animBg="1"/>
      <p:bldP spid="119813" grpId="0" animBg="1"/>
      <p:bldP spid="119814" grpId="0" animBg="1"/>
      <p:bldP spid="119815" grpId="0" animBg="1"/>
      <p:bldP spid="119816" grpId="0" animBg="1"/>
      <p:bldP spid="119817" grpId="0" animBg="1"/>
      <p:bldP spid="119818" grpId="0" animBg="1"/>
      <p:bldP spid="119819" grpId="0" animBg="1"/>
      <p:bldP spid="119820" grpId="0" animBg="1"/>
      <p:bldP spid="119821" grpId="0" animBg="1"/>
      <p:bldP spid="119822" grpId="0" animBg="1"/>
      <p:bldP spid="119823" grpId="0" animBg="1"/>
      <p:bldP spid="119824" grpId="0" animBg="1"/>
      <p:bldP spid="119825" grpId="0" animBg="1"/>
      <p:bldP spid="119826" grpId="0" animBg="1"/>
      <p:bldP spid="119827" grpId="0" animBg="1"/>
      <p:bldP spid="119828" grpId="0" animBg="1"/>
      <p:bldP spid="119829" grpId="0" animBg="1"/>
      <p:bldP spid="119830" grpId="0" animBg="1"/>
      <p:bldP spid="119831" grpId="0"/>
      <p:bldP spid="119832" grpId="0" animBg="1"/>
      <p:bldP spid="1198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II. ĐỌC – TÌM HIỂU CHI TIẾT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gương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lịch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B0B66-FB86-4569-993A-98BCA0EB2E41}" type="slidenum">
              <a:rPr lang="en-US" altLang="en-US" sz="1400">
                <a:solidFill>
                  <a:srgbClr val="000000"/>
                </a:solidFill>
              </a:rPr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53975" y="381000"/>
            <a:ext cx="8861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Vu,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 Box 19"/>
          <p:cNvSpPr txBox="1">
            <a:spLocks noChangeArrowheads="1"/>
          </p:cNvSpPr>
          <p:nvPr/>
        </p:nvSpPr>
        <p:spPr bwMode="auto">
          <a:xfrm>
            <a:off x="457200" y="1219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27661" name="TextBox 3"/>
          <p:cNvSpPr txBox="1">
            <a:spLocks noChangeArrowheads="1"/>
          </p:cNvSpPr>
          <p:nvPr/>
        </p:nvSpPr>
        <p:spPr bwMode="auto">
          <a:xfrm>
            <a:off x="-28575" y="1360488"/>
            <a:ext cx="6746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3" name="TextBox 5"/>
          <p:cNvSpPr txBox="1">
            <a:spLocks noChangeArrowheads="1"/>
          </p:cNvSpPr>
          <p:nvPr/>
        </p:nvSpPr>
        <p:spPr bwMode="auto">
          <a:xfrm>
            <a:off x="60325" y="1981200"/>
            <a:ext cx="656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5" name="TextBox 7"/>
          <p:cNvSpPr txBox="1">
            <a:spLocks noChangeArrowheads="1"/>
          </p:cNvSpPr>
          <p:nvPr/>
        </p:nvSpPr>
        <p:spPr bwMode="auto">
          <a:xfrm>
            <a:off x="111125" y="2514600"/>
            <a:ext cx="8953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-&gt;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sẵn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6" name="TextBox 8"/>
          <p:cNvSpPr txBox="1">
            <a:spLocks noChangeArrowheads="1"/>
          </p:cNvSpPr>
          <p:nvPr/>
        </p:nvSpPr>
        <p:spPr bwMode="auto">
          <a:xfrm>
            <a:off x="82550" y="3505200"/>
            <a:ext cx="9013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 nay </a:t>
            </a:r>
            <a:endPara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=&gt;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xả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II. ĐỌC – TÌM HIỂU CHI TIẾT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Tội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thù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nỗi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tướng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914400" y="938213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6200" y="369252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A50021"/>
                </a:solidFill>
              </a:rPr>
              <a:t>- Thật khác nào 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76200" y="20859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A50021"/>
                </a:solidFill>
                <a:sym typeface="Symbol" panose="05050102010706020507" pitchFamily="18" charset="2"/>
              </a:rPr>
              <a:t>- Ngó thấy</a:t>
            </a:r>
            <a:r>
              <a:rPr lang="en-US" b="1" i="1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endParaRPr lang="en-US" b="1" i="1">
              <a:solidFill>
                <a:srgbClr val="A50021"/>
              </a:solidFill>
              <a:sym typeface="Symbol" panose="05050102010706020507" pitchFamily="18" charset="2"/>
            </a:endParaRPr>
          </a:p>
        </p:txBody>
      </p:sp>
      <p:sp>
        <p:nvSpPr>
          <p:cNvPr id="151560" name="AutoShape 8"/>
          <p:cNvSpPr/>
          <p:nvPr/>
        </p:nvSpPr>
        <p:spPr bwMode="auto">
          <a:xfrm>
            <a:off x="1752600" y="1524000"/>
            <a:ext cx="76200" cy="1828800"/>
          </a:xfrm>
          <a:prstGeom prst="leftBrace">
            <a:avLst>
              <a:gd name="adj1" fmla="val 200000"/>
              <a:gd name="adj2" fmla="val 50000"/>
            </a:avLst>
          </a:prstGeom>
          <a:noFill/>
          <a:ln w="19050">
            <a:solidFill>
              <a:srgbClr val="0066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1949450" y="147002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</a:rPr>
              <a:t>- sứ giặc đi lại</a:t>
            </a: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A50021"/>
                </a:solidFill>
              </a:rPr>
              <a:t>nghênh ngang</a:t>
            </a:r>
            <a:endParaRPr lang="en-US" sz="2400" i="1">
              <a:solidFill>
                <a:srgbClr val="A50021"/>
              </a:solidFill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905000" y="1828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</a:rPr>
              <a:t>- uốn lưỡi cú diều</a:t>
            </a: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A50021"/>
                </a:solidFill>
              </a:rPr>
              <a:t>sỉ mắng ...</a:t>
            </a:r>
            <a:endParaRPr lang="en-US" sz="2400" i="1">
              <a:solidFill>
                <a:srgbClr val="A50021"/>
              </a:solidFill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1905000" y="2209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</a:rPr>
              <a:t>- đem thân dê chó</a:t>
            </a:r>
            <a:r>
              <a:rPr lang="en-US" sz="2400" i="1">
                <a:solidFill>
                  <a:srgbClr val="0000CC"/>
                </a:solidFill>
              </a:rPr>
              <a:t> </a:t>
            </a:r>
            <a:r>
              <a:rPr lang="en-US" sz="2400" i="1">
                <a:solidFill>
                  <a:srgbClr val="A50021"/>
                </a:solidFill>
              </a:rPr>
              <a:t>bắt nạt ...</a:t>
            </a:r>
            <a:endParaRPr lang="en-US" sz="2400" i="1">
              <a:solidFill>
                <a:srgbClr val="A50021"/>
              </a:solidFill>
            </a:endParaRP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1905000" y="2568575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</a:rPr>
              <a:t>-</a:t>
            </a:r>
            <a:r>
              <a:rPr lang="en-US" sz="2400" i="1">
                <a:solidFill>
                  <a:srgbClr val="0000CC"/>
                </a:solidFill>
              </a:rPr>
              <a:t> </a:t>
            </a:r>
            <a:r>
              <a:rPr lang="en-US" sz="2400" i="1">
                <a:solidFill>
                  <a:srgbClr val="A50021"/>
                </a:solidFill>
              </a:rPr>
              <a:t>đòi </a:t>
            </a:r>
            <a:r>
              <a:rPr lang="en-US" sz="2400" i="1">
                <a:solidFill>
                  <a:srgbClr val="006666"/>
                </a:solidFill>
              </a:rPr>
              <a:t>ngọc lụa,</a:t>
            </a:r>
            <a:r>
              <a:rPr lang="en-US" sz="2400" i="1">
                <a:solidFill>
                  <a:srgbClr val="0000CC"/>
                </a:solidFill>
              </a:rPr>
              <a:t> </a:t>
            </a:r>
            <a:r>
              <a:rPr lang="en-US" sz="2400" i="1">
                <a:solidFill>
                  <a:srgbClr val="A50021"/>
                </a:solidFill>
              </a:rPr>
              <a:t>thoả </a:t>
            </a:r>
            <a:r>
              <a:rPr lang="en-US" sz="2400" i="1">
                <a:solidFill>
                  <a:srgbClr val="006666"/>
                </a:solidFill>
              </a:rPr>
              <a:t>lòng tham</a:t>
            </a:r>
            <a:r>
              <a:rPr lang="en-US" sz="2400">
                <a:solidFill>
                  <a:srgbClr val="006666"/>
                </a:solidFill>
              </a:rPr>
              <a:t> </a:t>
            </a:r>
            <a:endParaRPr lang="en-US" sz="2400">
              <a:solidFill>
                <a:srgbClr val="006666"/>
              </a:solidFill>
            </a:endParaRP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1905000" y="294005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</a:rPr>
              <a:t>- </a:t>
            </a:r>
            <a:r>
              <a:rPr lang="en-US" sz="2400" i="1">
                <a:solidFill>
                  <a:srgbClr val="A50021"/>
                </a:solidFill>
              </a:rPr>
              <a:t>thu </a:t>
            </a:r>
            <a:r>
              <a:rPr lang="en-US" sz="2400" i="1">
                <a:solidFill>
                  <a:srgbClr val="006666"/>
                </a:solidFill>
              </a:rPr>
              <a:t>bạc vàng, để</a:t>
            </a:r>
            <a:r>
              <a:rPr lang="en-US" sz="2400" i="1">
                <a:solidFill>
                  <a:srgbClr val="A50021"/>
                </a:solidFill>
              </a:rPr>
              <a:t> vét </a:t>
            </a:r>
            <a:r>
              <a:rPr lang="en-US" sz="2400" i="1">
                <a:solidFill>
                  <a:srgbClr val="006666"/>
                </a:solidFill>
              </a:rPr>
              <a:t>của kho</a:t>
            </a:r>
            <a:endParaRPr lang="en-US" sz="2400">
              <a:solidFill>
                <a:srgbClr val="006666"/>
              </a:solidFill>
            </a:endParaRPr>
          </a:p>
        </p:txBody>
      </p:sp>
      <p:sp>
        <p:nvSpPr>
          <p:cNvPr id="151567" name="AutoShape 15"/>
          <p:cNvSpPr/>
          <p:nvPr/>
        </p:nvSpPr>
        <p:spPr bwMode="auto">
          <a:xfrm>
            <a:off x="6172200" y="1492250"/>
            <a:ext cx="152400" cy="18288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rgbClr val="0066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6315075" y="1447800"/>
            <a:ext cx="274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00CC"/>
                </a:solidFill>
                <a:sym typeface="Symbol" panose="05050102010706020507" pitchFamily="18" charset="2"/>
              </a:rPr>
              <a:t> </a:t>
            </a:r>
            <a:r>
              <a:rPr lang="en-US" sz="2400" i="1">
                <a:solidFill>
                  <a:srgbClr val="0000CC"/>
                </a:solidFill>
              </a:rPr>
              <a:t>Nghệ thuật ẩn dụ, vật hóa vạch trần bản chất tham lam, tàn bạo, hống hách của giặc.</a:t>
            </a: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2590800" y="3505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00CC"/>
                </a:solidFill>
              </a:rPr>
              <a:t>- đem thịt mà </a:t>
            </a:r>
            <a:r>
              <a:rPr lang="en-US" sz="2400" i="1">
                <a:solidFill>
                  <a:srgbClr val="A50021"/>
                </a:solidFill>
              </a:rPr>
              <a:t>nuôi hổ đói.</a:t>
            </a:r>
            <a:endParaRPr lang="en-US" sz="2400" i="1">
              <a:solidFill>
                <a:srgbClr val="A50021"/>
              </a:solidFill>
            </a:endParaRP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90800" y="3886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00CC"/>
                </a:solidFill>
              </a:rPr>
              <a:t>- sao cho </a:t>
            </a:r>
            <a:r>
              <a:rPr lang="en-US" sz="2400" i="1">
                <a:solidFill>
                  <a:srgbClr val="A50021"/>
                </a:solidFill>
              </a:rPr>
              <a:t>khỏi tai vạ</a:t>
            </a:r>
            <a:r>
              <a:rPr lang="en-US" sz="2400" i="1">
                <a:solidFill>
                  <a:srgbClr val="0000CC"/>
                </a:solidFill>
              </a:rPr>
              <a:t> về sau !”...</a:t>
            </a:r>
            <a:endParaRPr lang="en-US" sz="2400" i="1">
              <a:solidFill>
                <a:srgbClr val="0000CC"/>
              </a:solidFill>
            </a:endParaRPr>
          </a:p>
        </p:txBody>
      </p:sp>
      <p:sp>
        <p:nvSpPr>
          <p:cNvPr id="151571" name="AutoShape 19"/>
          <p:cNvSpPr/>
          <p:nvPr/>
        </p:nvSpPr>
        <p:spPr bwMode="auto">
          <a:xfrm>
            <a:off x="2517775" y="3575050"/>
            <a:ext cx="111125" cy="762000"/>
          </a:xfrm>
          <a:prstGeom prst="leftBrace">
            <a:avLst>
              <a:gd name="adj1" fmla="val 57143"/>
              <a:gd name="adj2" fmla="val 50000"/>
            </a:avLst>
          </a:prstGeom>
          <a:noFill/>
          <a:ln w="19050">
            <a:solidFill>
              <a:srgbClr val="0066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1574" name="Picture 22" descr="AG00092_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83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71600" y="4495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 lệ lòng căm thù giặc và khơi gợi nỗi nhục mất nước.</a:t>
            </a: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51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9" grpId="0"/>
      <p:bldP spid="151560" grpId="0" animBg="1"/>
      <p:bldP spid="151561" grpId="0"/>
      <p:bldP spid="151562" grpId="0"/>
      <p:bldP spid="151564" grpId="0"/>
      <p:bldP spid="151565" grpId="0"/>
      <p:bldP spid="151566" grpId="0"/>
      <p:bldP spid="151567" grpId="0" animBg="1"/>
      <p:bldP spid="151568" grpId="0"/>
      <p:bldP spid="15157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8263" y="1219200"/>
            <a:ext cx="8618537" cy="36009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tới bữa quên ăn, nửa đêm vỗ gối, ruột đau như cắt, nước mắt đầm đìa, chỉ căm tức rằng chưa xả thịt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lột da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nuốt gan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uống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thù. Dẫu cho trăm th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này phơi ngoài nội cỏ, nghìn xác này gói trong da ngựa, ta cũng </a:t>
            </a:r>
            <a:r>
              <a:rPr lang="vi-VN" alt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i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26627" name="Picture 3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35863" y="51816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52959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2063" y="1444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444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0" y="20859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A50021"/>
                </a:solidFill>
                <a:sym typeface="Symbol" panose="05050102010706020507" pitchFamily="18" charset="2"/>
              </a:rPr>
              <a:t>- Ta thường</a:t>
            </a:r>
            <a:r>
              <a:rPr lang="en-US" b="1" i="1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endParaRPr lang="en-US" b="1" i="1">
              <a:solidFill>
                <a:srgbClr val="A50021"/>
              </a:solidFill>
              <a:sym typeface="Symbol" panose="05050102010706020507" pitchFamily="18" charset="2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905000" y="149225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… tới bữa </a:t>
            </a:r>
            <a:r>
              <a:rPr lang="en-US" sz="2400" i="1">
                <a:solidFill>
                  <a:srgbClr val="A50021"/>
                </a:solidFill>
                <a:sym typeface="Symbol" panose="05050102010706020507" pitchFamily="18" charset="2"/>
              </a:rPr>
              <a:t>quên ăn</a:t>
            </a:r>
            <a:endParaRPr lang="en-US" sz="2400" i="1">
              <a:solidFill>
                <a:srgbClr val="A50021"/>
              </a:solidFill>
              <a:sym typeface="Symbol" panose="05050102010706020507" pitchFamily="18" charset="2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905000" y="194945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… nửa đêm </a:t>
            </a:r>
            <a:r>
              <a:rPr lang="en-US" sz="2400" i="1">
                <a:solidFill>
                  <a:srgbClr val="A50021"/>
                </a:solidFill>
                <a:sym typeface="Symbol" panose="05050102010706020507" pitchFamily="18" charset="2"/>
              </a:rPr>
              <a:t>vỗ gối</a:t>
            </a:r>
            <a:endParaRPr lang="en-US" sz="2400" i="1">
              <a:solidFill>
                <a:srgbClr val="A50021"/>
              </a:solidFill>
              <a:sym typeface="Symbol" panose="05050102010706020507" pitchFamily="18" charset="2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905000" y="233045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… </a:t>
            </a:r>
            <a:r>
              <a:rPr lang="en-US" sz="2400" i="1">
                <a:solidFill>
                  <a:srgbClr val="A50021"/>
                </a:solidFill>
                <a:sym typeface="Symbol" panose="05050102010706020507" pitchFamily="18" charset="2"/>
              </a:rPr>
              <a:t>ruột đau</a:t>
            </a: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 như cắt</a:t>
            </a:r>
            <a:endParaRPr lang="en-US" sz="2400" i="1">
              <a:solidFill>
                <a:srgbClr val="006666"/>
              </a:solidFill>
              <a:sym typeface="Symbol" panose="05050102010706020507" pitchFamily="18" charset="2"/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905000" y="278765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… </a:t>
            </a:r>
            <a:r>
              <a:rPr lang="en-US" sz="2400" i="1">
                <a:solidFill>
                  <a:srgbClr val="A50021"/>
                </a:solidFill>
                <a:sym typeface="Symbol" panose="05050102010706020507" pitchFamily="18" charset="2"/>
              </a:rPr>
              <a:t>nước mắt</a:t>
            </a: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 đầm đìa</a:t>
            </a:r>
            <a:endParaRPr lang="en-US" sz="2400" i="1">
              <a:solidFill>
                <a:srgbClr val="006666"/>
              </a:solidFill>
              <a:sym typeface="Symbol" panose="05050102010706020507" pitchFamily="18" charset="2"/>
            </a:endParaRPr>
          </a:p>
        </p:txBody>
      </p:sp>
      <p:sp>
        <p:nvSpPr>
          <p:cNvPr id="150537" name="AutoShape 9"/>
          <p:cNvSpPr/>
          <p:nvPr/>
        </p:nvSpPr>
        <p:spPr bwMode="auto">
          <a:xfrm>
            <a:off x="4921250" y="156845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rgbClr val="0066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105400" y="1781175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CC"/>
                </a:solidFill>
                <a:sym typeface="Symbol" panose="05050102010706020507" pitchFamily="18" charset="2"/>
              </a:rPr>
              <a:t> </a:t>
            </a:r>
            <a:r>
              <a:rPr lang="en-US" sz="2400" i="1" dirty="0" err="1">
                <a:solidFill>
                  <a:srgbClr val="0000CC"/>
                </a:solidFill>
                <a:sym typeface="Symbol" panose="05050102010706020507" pitchFamily="18" charset="2"/>
              </a:rPr>
              <a:t>Nhịp</a:t>
            </a:r>
            <a:r>
              <a:rPr lang="en-US" sz="2400" i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sym typeface="Symbol" panose="05050102010706020507" pitchFamily="18" charset="2"/>
              </a:rPr>
              <a:t>dồn</a:t>
            </a:r>
            <a:r>
              <a:rPr lang="en-US" sz="2400" i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sym typeface="Symbol" panose="05050102010706020507" pitchFamily="18" charset="2"/>
              </a:rPr>
              <a:t>dập</a:t>
            </a:r>
            <a:r>
              <a:rPr lang="en-US" sz="2400" i="1" dirty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sym typeface="Symbol" panose="05050102010706020507" pitchFamily="18" charset="2"/>
              </a:rPr>
              <a:t>ngắn</a:t>
            </a:r>
            <a:r>
              <a:rPr lang="en-US" sz="2400" i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sym typeface="Symbol" panose="05050102010706020507" pitchFamily="18" charset="2"/>
              </a:rPr>
              <a:t>gọn</a:t>
            </a:r>
            <a:r>
              <a:rPr lang="en-US" sz="2400" i="1" dirty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sz="24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so </a:t>
            </a:r>
            <a:r>
              <a:rPr lang="en-US" sz="2400" i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sánh</a:t>
            </a:r>
            <a:endParaRPr lang="en-US" sz="2400" i="1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304800" y="347345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- …xả thịt lột da, … nuốt gan uống máu</a:t>
            </a:r>
            <a:endParaRPr lang="en-US" sz="2400" i="1">
              <a:solidFill>
                <a:srgbClr val="006666"/>
              </a:solidFill>
              <a:sym typeface="Symbol" panose="05050102010706020507" pitchFamily="18" charset="2"/>
            </a:endParaRP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5715000" y="347345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00CC"/>
                </a:solidFill>
                <a:sym typeface="Symbol" panose="05050102010706020507" pitchFamily="18" charset="2"/>
              </a:rPr>
              <a:t> Sử dụng thành ngữ</a:t>
            </a:r>
            <a:endParaRPr lang="en-US" sz="2400" i="1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304800" y="393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- …trăm thân … phơi ngoài nội cỏ</a:t>
            </a:r>
            <a:endParaRPr lang="en-US" sz="2400" i="1">
              <a:solidFill>
                <a:srgbClr val="006666"/>
              </a:solidFill>
              <a:sym typeface="Symbol" panose="05050102010706020507" pitchFamily="18" charset="2"/>
            </a:endParaRP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304800" y="4371975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- …nghìn xác … gói trong da ngựa</a:t>
            </a:r>
            <a:endParaRPr lang="en-US" sz="2400" i="1">
              <a:solidFill>
                <a:srgbClr val="006666"/>
              </a:solidFill>
              <a:sym typeface="Symbol" panose="05050102010706020507" pitchFamily="18" charset="2"/>
            </a:endParaRP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5410200" y="39624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00CC"/>
                </a:solidFill>
                <a:sym typeface="Symbol" panose="05050102010706020507" pitchFamily="18" charset="2"/>
              </a:rPr>
              <a:t> Nghệ thuật phóng đại, điển cố, văn biền ngẫu.</a:t>
            </a:r>
            <a:r>
              <a:rPr lang="en-US" i="1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endParaRPr lang="en-US" i="1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1166957" y="5867400"/>
            <a:ext cx="8077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 smtClean="0">
                <a:solidFill>
                  <a:srgbClr val="990099"/>
                </a:solidFill>
                <a:sym typeface="Symbol" panose="05050102010706020507" pitchFamily="18" charset="2"/>
              </a:rPr>
              <a:t>Khích</a:t>
            </a:r>
            <a:r>
              <a:rPr lang="en-US" sz="2600" b="1" i="1" dirty="0" smtClean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 smtClean="0">
                <a:solidFill>
                  <a:srgbClr val="990099"/>
                </a:solidFill>
                <a:sym typeface="Symbol" panose="05050102010706020507" pitchFamily="18" charset="2"/>
              </a:rPr>
              <a:t>lệ</a:t>
            </a:r>
            <a:r>
              <a:rPr lang="en-US" sz="2600" b="1" i="1" dirty="0" smtClean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 smtClean="0">
                <a:solidFill>
                  <a:srgbClr val="990099"/>
                </a:solidFill>
                <a:sym typeface="Symbol" panose="05050102010706020507" pitchFamily="18" charset="2"/>
              </a:rPr>
              <a:t>lòng</a:t>
            </a:r>
            <a:r>
              <a:rPr lang="en-US" sz="2600" b="1" i="1" dirty="0" smtClean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yêu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nước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,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lòng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căm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thù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giặc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,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tinh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thần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sẵn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sàng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hy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sinh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vì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nghĩa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sz="2600" b="1" i="1" dirty="0" err="1">
                <a:solidFill>
                  <a:srgbClr val="990099"/>
                </a:solidFill>
                <a:sym typeface="Symbol" panose="05050102010706020507" pitchFamily="18" charset="2"/>
              </a:rPr>
              <a:t>lớn</a:t>
            </a:r>
            <a:r>
              <a:rPr lang="en-US" sz="2600" b="1" i="1" dirty="0">
                <a:solidFill>
                  <a:srgbClr val="990099"/>
                </a:solidFill>
                <a:sym typeface="Symbol" panose="05050102010706020507" pitchFamily="18" charset="2"/>
              </a:rPr>
              <a:t>.</a:t>
            </a:r>
            <a:endParaRPr lang="en-US" sz="2600" b="1" i="1" dirty="0">
              <a:solidFill>
                <a:srgbClr val="990099"/>
              </a:solidFill>
              <a:sym typeface="Symbol" panose="05050102010706020507" pitchFamily="18" charset="2"/>
            </a:endParaRPr>
          </a:p>
        </p:txBody>
      </p:sp>
      <p:pic>
        <p:nvPicPr>
          <p:cNvPr id="150547" name="Picture 19" descr="AG00092_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130203"/>
            <a:ext cx="83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249382" y="228600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CC"/>
                </a:solidFill>
              </a:rPr>
              <a:t>b. </a:t>
            </a:r>
            <a:r>
              <a:rPr lang="en-US" sz="2400" b="1" i="1" dirty="0" err="1">
                <a:solidFill>
                  <a:srgbClr val="0000CC"/>
                </a:solidFill>
              </a:rPr>
              <a:t>Nỗi</a:t>
            </a:r>
            <a:r>
              <a:rPr lang="en-US" sz="2400" b="1" i="1" dirty="0">
                <a:solidFill>
                  <a:srgbClr val="0000CC"/>
                </a:solidFill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</a:rPr>
              <a:t>lòng</a:t>
            </a:r>
            <a:r>
              <a:rPr lang="en-US" sz="2400" b="1" i="1" dirty="0">
                <a:solidFill>
                  <a:srgbClr val="0000CC"/>
                </a:solidFill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</a:rPr>
              <a:t>của</a:t>
            </a:r>
            <a:r>
              <a:rPr lang="en-US" sz="2400" b="1" i="1" dirty="0">
                <a:solidFill>
                  <a:srgbClr val="0000CC"/>
                </a:solidFill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</a:rPr>
              <a:t>tác</a:t>
            </a:r>
            <a:r>
              <a:rPr lang="en-US" sz="2400" b="1" i="1" dirty="0">
                <a:solidFill>
                  <a:srgbClr val="0000CC"/>
                </a:solidFill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</a:rPr>
              <a:t>giả</a:t>
            </a:r>
            <a:r>
              <a:rPr lang="en-US" sz="2400" b="1" i="1" dirty="0">
                <a:solidFill>
                  <a:srgbClr val="0000CC"/>
                </a:solidFill>
              </a:rPr>
              <a:t> </a:t>
            </a:r>
            <a:r>
              <a:rPr lang="en-US" sz="2400" b="1" i="1" dirty="0">
                <a:solidFill>
                  <a:srgbClr val="990099"/>
                </a:solidFill>
              </a:rPr>
              <a:t>:</a:t>
            </a:r>
            <a:endParaRPr lang="en-US" sz="2400" b="1" i="1" dirty="0">
              <a:solidFill>
                <a:srgbClr val="990099"/>
              </a:solidFill>
            </a:endParaRPr>
          </a:p>
        </p:txBody>
      </p:sp>
      <p:sp>
        <p:nvSpPr>
          <p:cNvPr id="150552" name="AutoShape 24"/>
          <p:cNvSpPr/>
          <p:nvPr/>
        </p:nvSpPr>
        <p:spPr bwMode="auto">
          <a:xfrm>
            <a:off x="1917700" y="1524000"/>
            <a:ext cx="76200" cy="1828800"/>
          </a:xfrm>
          <a:prstGeom prst="leftBrace">
            <a:avLst>
              <a:gd name="adj1" fmla="val 200000"/>
              <a:gd name="adj2" fmla="val 50000"/>
            </a:avLst>
          </a:prstGeom>
          <a:noFill/>
          <a:ln w="19050">
            <a:solidFill>
              <a:srgbClr val="0066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0" y="4980985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i="1" dirty="0" err="1">
                <a:solidFill>
                  <a:srgbClr val="A50021"/>
                </a:solidFill>
                <a:sym typeface="Symbol" panose="05050102010706020507" pitchFamily="18" charset="2"/>
              </a:rPr>
              <a:t>Tột</a:t>
            </a:r>
            <a:r>
              <a:rPr lang="en-US" sz="2400" b="1" i="1" dirty="0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sym typeface="Symbol" panose="05050102010706020507" pitchFamily="18" charset="2"/>
              </a:rPr>
              <a:t>cùng</a:t>
            </a:r>
            <a:r>
              <a:rPr lang="en-US" sz="2400" b="1" i="1" dirty="0">
                <a:solidFill>
                  <a:srgbClr val="A50021"/>
                </a:solidFill>
                <a:sym typeface="Symbol" panose="05050102010706020507" pitchFamily="18" charset="2"/>
              </a:rPr>
              <a:t> :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 lo </a:t>
            </a:r>
            <a:r>
              <a:rPr lang="en-US" sz="2400" b="1" i="1" dirty="0" err="1">
                <a:solidFill>
                  <a:srgbClr val="0000CC"/>
                </a:solidFill>
                <a:sym typeface="Symbol" panose="05050102010706020507" pitchFamily="18" charset="2"/>
              </a:rPr>
              <a:t>lắng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sym typeface="Symbol" panose="05050102010706020507" pitchFamily="18" charset="2"/>
              </a:rPr>
              <a:t>đau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sym typeface="Symbol" panose="05050102010706020507" pitchFamily="18" charset="2"/>
              </a:rPr>
              <a:t>xót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sym typeface="Symbol" panose="05050102010706020507" pitchFamily="18" charset="2"/>
              </a:rPr>
              <a:t>căm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sym typeface="Symbol" panose="05050102010706020507" pitchFamily="18" charset="2"/>
              </a:rPr>
              <a:t>tức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sẵn</a:t>
            </a:r>
            <a:r>
              <a:rPr lang="en-US" sz="2400" b="1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sàng</a:t>
            </a:r>
            <a:r>
              <a:rPr lang="en-US" sz="2400" b="1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hy</a:t>
            </a:r>
            <a:r>
              <a:rPr lang="en-US" sz="2400" b="1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sym typeface="Symbol" panose="05050102010706020507" pitchFamily="18" charset="2"/>
              </a:rPr>
              <a:t>sinh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.</a:t>
            </a:r>
            <a:endParaRPr lang="en-US" sz="2400" b="1" i="1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3" grpId="0"/>
      <p:bldP spid="150534" grpId="0"/>
      <p:bldP spid="150535" grpId="0"/>
      <p:bldP spid="150536" grpId="0"/>
      <p:bldP spid="150537" grpId="0" animBg="1"/>
      <p:bldP spid="150538" grpId="0"/>
      <p:bldP spid="150539" grpId="0"/>
      <p:bldP spid="150540" grpId="0"/>
      <p:bldP spid="150541" grpId="0"/>
      <p:bldP spid="150542" grpId="0"/>
      <p:bldP spid="150543" grpId="0"/>
      <p:bldP spid="1505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457200" y="5486400"/>
            <a:ext cx="861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i="1">
                <a:solidFill>
                  <a:srgbClr val="990099"/>
                </a:solidFill>
                <a:sym typeface="Symbol" panose="05050102010706020507" pitchFamily="18" charset="2"/>
              </a:rPr>
              <a:t>     </a:t>
            </a:r>
            <a:r>
              <a:rPr lang="en-US" sz="2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Nhắc nhở, khích lệ ý thức trách nhiệm và nghĩa vụ của bề tôi đối với vua, tình cốt nhục như huynh đệ.</a:t>
            </a:r>
            <a:endParaRPr lang="en-US" sz="2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56687" name="Picture 15" descr="AG00092_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6425"/>
            <a:ext cx="83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914400" y="93821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a.Nhắc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228600" y="334963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814" name="Group 142"/>
          <p:cNvGraphicFramePr>
            <a:graphicFrameLocks noGrp="1"/>
          </p:cNvGraphicFramePr>
          <p:nvPr/>
        </p:nvGraphicFramePr>
        <p:xfrm>
          <a:off x="457200" y="1624013"/>
          <a:ext cx="5486400" cy="3730625"/>
        </p:xfrm>
        <a:graphic>
          <a:graphicData uri="http://schemas.openxmlformats.org/drawingml/2006/table">
            <a:tbl>
              <a:tblPr/>
              <a:tblGrid>
                <a:gridCol w="2667000"/>
                <a:gridCol w="28194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ngươi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Cùng Ta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533400" y="2133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có </a:t>
            </a:r>
            <a:r>
              <a:rPr lang="en-US" sz="2400" b="1" i="1">
                <a:solidFill>
                  <a:srgbClr val="A50021"/>
                </a:solidFill>
              </a:rPr>
              <a:t>mặc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3124200" y="2133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thì ta </a:t>
            </a:r>
            <a:r>
              <a:rPr lang="en-US" sz="2400" b="1" i="1">
                <a:solidFill>
                  <a:srgbClr val="A50021"/>
                </a:solidFill>
              </a:rPr>
              <a:t>cho áo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533400" y="2590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có </a:t>
            </a:r>
            <a:r>
              <a:rPr lang="en-US" sz="2400" b="1" i="1">
                <a:solidFill>
                  <a:srgbClr val="A50021"/>
                </a:solidFill>
              </a:rPr>
              <a:t>ăn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19" name="Text Box 47"/>
          <p:cNvSpPr txBox="1">
            <a:spLocks noChangeArrowheads="1"/>
          </p:cNvSpPr>
          <p:nvPr/>
        </p:nvSpPr>
        <p:spPr bwMode="auto">
          <a:xfrm>
            <a:off x="3124200" y="2590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thì ta </a:t>
            </a:r>
            <a:r>
              <a:rPr lang="en-US" sz="2400" b="1" i="1">
                <a:solidFill>
                  <a:srgbClr val="A50021"/>
                </a:solidFill>
              </a:rPr>
              <a:t>cho cơm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20" name="Text Box 48"/>
          <p:cNvSpPr txBox="1"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quan </a:t>
            </a:r>
            <a:r>
              <a:rPr lang="en-US" sz="2400" b="1" i="1">
                <a:solidFill>
                  <a:srgbClr val="A50021"/>
                </a:solidFill>
              </a:rPr>
              <a:t>nhỏ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21" name="Text Box 49"/>
          <p:cNvSpPr txBox="1">
            <a:spLocks noChangeArrowheads="1"/>
          </p:cNvSpPr>
          <p:nvPr/>
        </p:nvSpPr>
        <p:spPr bwMode="auto">
          <a:xfrm>
            <a:off x="3124200" y="3048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thì ta </a:t>
            </a:r>
            <a:r>
              <a:rPr lang="en-US" sz="2400" b="1" i="1">
                <a:solidFill>
                  <a:srgbClr val="A50021"/>
                </a:solidFill>
              </a:rPr>
              <a:t>thăng chức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27" name="Text Box 55"/>
          <p:cNvSpPr txBox="1">
            <a:spLocks noChangeArrowheads="1"/>
          </p:cNvSpPr>
          <p:nvPr/>
        </p:nvSpPr>
        <p:spPr bwMode="auto">
          <a:xfrm>
            <a:off x="533400" y="3505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lương </a:t>
            </a:r>
            <a:r>
              <a:rPr lang="en-US" sz="2400" b="1" i="1">
                <a:solidFill>
                  <a:srgbClr val="A50021"/>
                </a:solidFill>
              </a:rPr>
              <a:t>ít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28" name="Text Box 56"/>
          <p:cNvSpPr txBox="1">
            <a:spLocks noChangeArrowheads="1"/>
          </p:cNvSpPr>
          <p:nvPr/>
        </p:nvSpPr>
        <p:spPr bwMode="auto">
          <a:xfrm>
            <a:off x="3124200" y="3505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thì ta </a:t>
            </a:r>
            <a:r>
              <a:rPr lang="en-US" sz="2400" b="1" i="1">
                <a:solidFill>
                  <a:srgbClr val="A50021"/>
                </a:solidFill>
              </a:rPr>
              <a:t>cấp bổng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29" name="Text Box 57"/>
          <p:cNvSpPr txBox="1">
            <a:spLocks noChangeArrowheads="1"/>
          </p:cNvSpPr>
          <p:nvPr/>
        </p:nvSpPr>
        <p:spPr bwMode="auto">
          <a:xfrm>
            <a:off x="533400" y="3962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đi </a:t>
            </a:r>
            <a:r>
              <a:rPr lang="en-US" sz="2400" b="1" i="1">
                <a:solidFill>
                  <a:srgbClr val="A50021"/>
                </a:solidFill>
              </a:rPr>
              <a:t>thủy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30" name="Text Box 58"/>
          <p:cNvSpPr txBox="1">
            <a:spLocks noChangeArrowheads="1"/>
          </p:cNvSpPr>
          <p:nvPr/>
        </p:nvSpPr>
        <p:spPr bwMode="auto">
          <a:xfrm>
            <a:off x="3124200" y="3962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thì ta </a:t>
            </a:r>
            <a:r>
              <a:rPr lang="en-US" sz="2400" b="1" i="1">
                <a:solidFill>
                  <a:srgbClr val="A50021"/>
                </a:solidFill>
              </a:rPr>
              <a:t>cho thuyền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31" name="Text Box 59"/>
          <p:cNvSpPr txBox="1">
            <a:spLocks noChangeArrowheads="1"/>
          </p:cNvSpPr>
          <p:nvPr/>
        </p:nvSpPr>
        <p:spPr bwMode="auto">
          <a:xfrm>
            <a:off x="457200" y="4419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đi </a:t>
            </a:r>
            <a:r>
              <a:rPr lang="en-US" sz="2400" b="1" i="1">
                <a:solidFill>
                  <a:srgbClr val="A50021"/>
                </a:solidFill>
              </a:rPr>
              <a:t>bộ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43" name="Text Box 71"/>
          <p:cNvSpPr txBox="1">
            <a:spLocks noChangeArrowheads="1"/>
          </p:cNvSpPr>
          <p:nvPr/>
        </p:nvSpPr>
        <p:spPr bwMode="auto">
          <a:xfrm>
            <a:off x="3159125" y="441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thì ta </a:t>
            </a:r>
            <a:r>
              <a:rPr lang="en-US" sz="2400" b="1" i="1">
                <a:solidFill>
                  <a:srgbClr val="A50021"/>
                </a:solidFill>
              </a:rPr>
              <a:t>cho ngựa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49" name="Text Box 77"/>
          <p:cNvSpPr txBox="1">
            <a:spLocks noChangeArrowheads="1"/>
          </p:cNvSpPr>
          <p:nvPr/>
        </p:nvSpPr>
        <p:spPr bwMode="auto">
          <a:xfrm>
            <a:off x="533400" y="4876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Cùng </a:t>
            </a:r>
            <a:r>
              <a:rPr lang="en-US" sz="2400" b="1" i="1">
                <a:solidFill>
                  <a:srgbClr val="A50021"/>
                </a:solidFill>
              </a:rPr>
              <a:t>sống chết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50" name="Text Box 78"/>
          <p:cNvSpPr txBox="1">
            <a:spLocks noChangeArrowheads="1"/>
          </p:cNvSpPr>
          <p:nvPr/>
        </p:nvSpPr>
        <p:spPr bwMode="auto">
          <a:xfrm>
            <a:off x="3200400" y="4876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Cùng </a:t>
            </a:r>
            <a:r>
              <a:rPr lang="en-US" sz="2400" b="1" i="1">
                <a:solidFill>
                  <a:srgbClr val="A50021"/>
                </a:solidFill>
              </a:rPr>
              <a:t>vui cười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6793" name="Text Box 121"/>
          <p:cNvSpPr txBox="1">
            <a:spLocks noChangeArrowheads="1"/>
          </p:cNvSpPr>
          <p:nvPr/>
        </p:nvSpPr>
        <p:spPr bwMode="auto">
          <a:xfrm>
            <a:off x="6073775" y="1603375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 </a:t>
            </a:r>
            <a:r>
              <a:rPr lang="en-US" sz="2400" i="1">
                <a:solidFill>
                  <a:srgbClr val="006666"/>
                </a:solidFill>
              </a:rPr>
              <a:t>Câu văn biền ngẫu nhiều ý, hai vế song hành, điệp cấu trúc câu.</a:t>
            </a:r>
            <a:endParaRPr lang="en-US" sz="2400" i="1">
              <a:solidFill>
                <a:srgbClr val="006666"/>
              </a:solidFill>
              <a:sym typeface="Symbol" panose="05050102010706020507" pitchFamily="18" charset="2"/>
            </a:endParaRPr>
          </a:p>
        </p:txBody>
      </p:sp>
      <p:sp>
        <p:nvSpPr>
          <p:cNvPr id="156794" name="Text Box 122"/>
          <p:cNvSpPr txBox="1">
            <a:spLocks noChangeArrowheads="1"/>
          </p:cNvSpPr>
          <p:nvPr/>
        </p:nvSpPr>
        <p:spPr bwMode="auto">
          <a:xfrm>
            <a:off x="6073775" y="315595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sz="2400" i="1">
                <a:solidFill>
                  <a:srgbClr val="A50021"/>
                </a:solidFill>
                <a:latin typeface="3C30 Sample Font" pitchFamily="34" charset="0"/>
                <a:sym typeface="Symbol" panose="05050102010706020507" pitchFamily="18" charset="2"/>
              </a:rPr>
              <a:t></a:t>
            </a:r>
            <a:r>
              <a:rPr lang="en-US" sz="2400" i="1">
                <a:solidFill>
                  <a:srgbClr val="A50021"/>
                </a:solidFill>
              </a:rPr>
              <a:t> Cách đối xử chu đáo, hậu hĩnh</a:t>
            </a:r>
            <a:r>
              <a:rPr lang="en-US" sz="2400" i="1">
                <a:solidFill>
                  <a:srgbClr val="A50021"/>
                </a:solidFill>
                <a:latin typeface="3C30 Sample Font" pitchFamily="34" charset="0"/>
                <a:sym typeface="Symbol" panose="05050102010706020507" pitchFamily="18" charset="2"/>
              </a:rPr>
              <a:t></a:t>
            </a:r>
            <a:r>
              <a:rPr lang="en-US" sz="2400" i="1">
                <a:solidFill>
                  <a:srgbClr val="A50021"/>
                </a:solidFill>
              </a:rPr>
              <a:t> mối quan hệ gắn bó khăng khít.</a:t>
            </a:r>
            <a:endParaRPr lang="en-US" sz="2400" i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5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5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5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5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9" grpId="0"/>
      <p:bldP spid="156716" grpId="0"/>
      <p:bldP spid="156717" grpId="0"/>
      <p:bldP spid="156718" grpId="0"/>
      <p:bldP spid="156719" grpId="0"/>
      <p:bldP spid="156720" grpId="0"/>
      <p:bldP spid="156721" grpId="0"/>
      <p:bldP spid="156727" grpId="0"/>
      <p:bldP spid="156728" grpId="0"/>
      <p:bldP spid="156729" grpId="0"/>
      <p:bldP spid="156730" grpId="0"/>
      <p:bldP spid="156731" grpId="0"/>
      <p:bldP spid="156743" grpId="0"/>
      <p:bldP spid="156749" grpId="0"/>
      <p:bldP spid="156750" grpId="0"/>
      <p:bldP spid="156793" grpId="0"/>
      <p:bldP spid="1567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457200" y="5257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i="1">
                <a:solidFill>
                  <a:srgbClr val="990099"/>
                </a:solidFill>
                <a:sym typeface="Symbol" panose="05050102010706020507" pitchFamily="18" charset="2"/>
              </a:rPr>
              <a:t>      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 hết danh dự, bổn phận, mất cảnh giác, lối sống cầu an hưởng lạc cần phải phê phán.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58723" name="Picture 3" descr="AG00092_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57825"/>
            <a:ext cx="83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872836" y="414338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8781" name="Group 61"/>
          <p:cNvGraphicFramePr>
            <a:graphicFrameLocks noGrp="1"/>
          </p:cNvGraphicFramePr>
          <p:nvPr/>
        </p:nvGraphicFramePr>
        <p:xfrm>
          <a:off x="457200" y="1600200"/>
          <a:ext cx="5486400" cy="3565950"/>
        </p:xfrm>
        <a:graphic>
          <a:graphicData uri="http://schemas.openxmlformats.org/drawingml/2006/table">
            <a:tbl>
              <a:tblPr/>
              <a:tblGrid>
                <a:gridCol w="2667000"/>
                <a:gridCol w="2819400"/>
              </a:tblGrid>
              <a:tr h="82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Tình cảnhđất nước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Thái độ             bản thân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571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58755" name="Text Box 35"/>
          <p:cNvSpPr txBox="1">
            <a:spLocks noChangeArrowheads="1"/>
          </p:cNvSpPr>
          <p:nvPr/>
        </p:nvSpPr>
        <p:spPr bwMode="auto">
          <a:xfrm>
            <a:off x="533400" y="2362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thấy chủ nhục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56" name="Text Box 36"/>
          <p:cNvSpPr txBox="1">
            <a:spLocks noChangeArrowheads="1"/>
          </p:cNvSpPr>
          <p:nvPr/>
        </p:nvSpPr>
        <p:spPr bwMode="auto">
          <a:xfrm>
            <a:off x="3124200" y="2362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biết lo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57" name="Text Box 37"/>
          <p:cNvSpPr txBox="1">
            <a:spLocks noChangeArrowheads="1"/>
          </p:cNvSpPr>
          <p:nvPr/>
        </p:nvSpPr>
        <p:spPr bwMode="auto">
          <a:xfrm>
            <a:off x="533400" y="284162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thấy nước nhục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58" name="Text Box 38"/>
          <p:cNvSpPr txBox="1">
            <a:spLocks noChangeArrowheads="1"/>
          </p:cNvSpPr>
          <p:nvPr/>
        </p:nvSpPr>
        <p:spPr bwMode="auto">
          <a:xfrm>
            <a:off x="3124200" y="2819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biết thẹn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59" name="Text Box 39"/>
          <p:cNvSpPr txBox="1">
            <a:spLocks noChangeArrowheads="1"/>
          </p:cNvSpPr>
          <p:nvPr/>
        </p:nvSpPr>
        <p:spPr bwMode="auto">
          <a:xfrm>
            <a:off x="533400" y="3276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hầu quân giặc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60" name="Text Box 40"/>
          <p:cNvSpPr txBox="1">
            <a:spLocks noChangeArrowheads="1"/>
          </p:cNvSpPr>
          <p:nvPr/>
        </p:nvSpPr>
        <p:spPr bwMode="auto">
          <a:xfrm>
            <a:off x="3124200" y="3276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biết tức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61" name="Text Box 41"/>
          <p:cNvSpPr txBox="1">
            <a:spLocks noChangeArrowheads="1"/>
          </p:cNvSpPr>
          <p:nvPr/>
        </p:nvSpPr>
        <p:spPr bwMode="auto">
          <a:xfrm>
            <a:off x="533400" y="3733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nghe nhạc ...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62" name="Text Box 42"/>
          <p:cNvSpPr txBox="1">
            <a:spLocks noChangeArrowheads="1"/>
          </p:cNvSpPr>
          <p:nvPr/>
        </p:nvSpPr>
        <p:spPr bwMode="auto">
          <a:xfrm>
            <a:off x="3124200" y="3733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biết căm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69" name="Text Box 49"/>
          <p:cNvSpPr txBox="1">
            <a:spLocks noChangeArrowheads="1"/>
          </p:cNvSpPr>
          <p:nvPr/>
        </p:nvSpPr>
        <p:spPr bwMode="auto">
          <a:xfrm>
            <a:off x="6073775" y="1800225"/>
            <a:ext cx="297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8770" name="Text Box 50"/>
          <p:cNvSpPr txBox="1">
            <a:spLocks noChangeArrowheads="1"/>
          </p:cNvSpPr>
          <p:nvPr/>
        </p:nvSpPr>
        <p:spPr bwMode="auto">
          <a:xfrm>
            <a:off x="6073775" y="3276600"/>
            <a:ext cx="297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vén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782" name="Text Box 62"/>
          <p:cNvSpPr txBox="1">
            <a:spLocks noChangeArrowheads="1"/>
          </p:cNvSpPr>
          <p:nvPr/>
        </p:nvSpPr>
        <p:spPr bwMode="auto">
          <a:xfrm>
            <a:off x="457200" y="422275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66"/>
                </a:solidFill>
              </a:rPr>
              <a:t>chọi gà, đánh bạc, săn bắn, uống ...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8783" name="Text Box 63"/>
          <p:cNvSpPr txBox="1">
            <a:spLocks noChangeArrowheads="1"/>
          </p:cNvSpPr>
          <p:nvPr/>
        </p:nvSpPr>
        <p:spPr bwMode="auto">
          <a:xfrm>
            <a:off x="520700" y="467995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66"/>
                </a:solidFill>
              </a:rPr>
              <a:t>vui thú ruộng vườn, quyến luyến ...</a:t>
            </a:r>
            <a:endParaRPr lang="en-US" sz="2400" b="1" i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99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5" grpId="0"/>
      <p:bldP spid="158756" grpId="0"/>
      <p:bldP spid="158757" grpId="0"/>
      <p:bldP spid="158758" grpId="0"/>
      <p:bldP spid="158759" grpId="0"/>
      <p:bldP spid="158760" grpId="0"/>
      <p:bldP spid="158761" grpId="0"/>
      <p:bldP spid="158762" grpId="0"/>
      <p:bldP spid="158769" grpId="0"/>
      <p:bldP spid="158770" grpId="0"/>
      <p:bldP spid="158782" grpId="0"/>
      <p:bldP spid="1587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457200" y="54864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i="1">
                <a:solidFill>
                  <a:srgbClr val="990099"/>
                </a:solidFill>
                <a:sym typeface="Symbol" panose="05050102010706020507" pitchFamily="18" charset="2"/>
              </a:rPr>
              <a:t>    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Cảnh báo bức tranh thảm họa, nỗi đau đớn nhục nhã của cảnh nước mất, thân làm nô lệ.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59747" name="Picture 3" descr="AG00092_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6425"/>
            <a:ext cx="83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47700" y="42819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c.Hậu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9795" name="Group 51"/>
          <p:cNvGraphicFramePr>
            <a:graphicFrameLocks noGrp="1"/>
          </p:cNvGraphicFramePr>
          <p:nvPr/>
        </p:nvGraphicFramePr>
        <p:xfrm>
          <a:off x="457200" y="1624013"/>
          <a:ext cx="5486400" cy="3730625"/>
        </p:xfrm>
        <a:graphic>
          <a:graphicData uri="http://schemas.openxmlformats.org/drawingml/2006/table">
            <a:tbl>
              <a:tblPr/>
              <a:tblGrid>
                <a:gridCol w="2514600"/>
                <a:gridCol w="29718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Nếu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 ham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chơi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Giặc đến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779" name="Text Box 35"/>
          <p:cNvSpPr txBox="1">
            <a:spLocks noChangeArrowheads="1"/>
          </p:cNvSpPr>
          <p:nvPr/>
        </p:nvSpPr>
        <p:spPr bwMode="auto">
          <a:xfrm>
            <a:off x="533400" y="2133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cựa gà trống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3124200" y="2133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áo giáp giặc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1" name="Text Box 37"/>
          <p:cNvSpPr txBox="1">
            <a:spLocks noChangeArrowheads="1"/>
          </p:cNvSpPr>
          <p:nvPr/>
        </p:nvSpPr>
        <p:spPr bwMode="auto">
          <a:xfrm>
            <a:off x="533400" y="2590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mẹo cờ bạc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2971800" y="25908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mưu lược nhà binh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3" name="Text Box 39"/>
          <p:cNvSpPr txBox="1"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ruộng lắm ...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4" name="Text Box 40"/>
          <p:cNvSpPr txBox="1">
            <a:spLocks noChangeArrowheads="1"/>
          </p:cNvSpPr>
          <p:nvPr/>
        </p:nvSpPr>
        <p:spPr bwMode="auto">
          <a:xfrm>
            <a:off x="3124200" y="3048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việc quân cơ</a:t>
            </a:r>
            <a:endParaRPr lang="en-US" sz="2400" b="1" i="1">
              <a:solidFill>
                <a:srgbClr val="0000CC"/>
              </a:solidFill>
            </a:endParaRPr>
          </a:p>
        </p:txBody>
      </p:sp>
      <p:sp>
        <p:nvSpPr>
          <p:cNvPr id="159785" name="Text Box 41"/>
          <p:cNvSpPr txBox="1">
            <a:spLocks noChangeArrowheads="1"/>
          </p:cNvSpPr>
          <p:nvPr/>
        </p:nvSpPr>
        <p:spPr bwMode="auto">
          <a:xfrm>
            <a:off x="533400" y="3505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tiền của nhiều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6" name="Text Box 42"/>
          <p:cNvSpPr txBox="1">
            <a:spLocks noChangeArrowheads="1"/>
          </p:cNvSpPr>
          <p:nvPr/>
        </p:nvSpPr>
        <p:spPr bwMode="auto">
          <a:xfrm>
            <a:off x="3124200" y="3505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mua được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7" name="Text Box 43"/>
          <p:cNvSpPr txBox="1">
            <a:spLocks noChangeArrowheads="1"/>
          </p:cNvSpPr>
          <p:nvPr/>
        </p:nvSpPr>
        <p:spPr bwMode="auto">
          <a:xfrm>
            <a:off x="533400" y="3962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chó săn khỏe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8" name="Text Box 44"/>
          <p:cNvSpPr txBox="1">
            <a:spLocks noChangeArrowheads="1"/>
          </p:cNvSpPr>
          <p:nvPr/>
        </p:nvSpPr>
        <p:spPr bwMode="auto">
          <a:xfrm>
            <a:off x="3124200" y="3962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không đuổi được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457200" y="4419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chén rượu ngon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90" name="Text Box 46"/>
          <p:cNvSpPr txBox="1">
            <a:spLocks noChangeArrowheads="1"/>
          </p:cNvSpPr>
          <p:nvPr/>
        </p:nvSpPr>
        <p:spPr bwMode="auto">
          <a:xfrm>
            <a:off x="3159125" y="441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giặc say chết</a:t>
            </a:r>
            <a:endParaRPr lang="en-US" sz="2400" b="1" i="1">
              <a:solidFill>
                <a:srgbClr val="A50021"/>
              </a:solidFill>
            </a:endParaRPr>
          </a:p>
        </p:txBody>
      </p:sp>
      <p:sp>
        <p:nvSpPr>
          <p:cNvPr id="159791" name="Text Box 47"/>
          <p:cNvSpPr txBox="1">
            <a:spLocks noChangeArrowheads="1"/>
          </p:cNvSpPr>
          <p:nvPr/>
        </p:nvSpPr>
        <p:spPr bwMode="auto">
          <a:xfrm>
            <a:off x="533400" y="4876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tiếng hát hay</a:t>
            </a:r>
            <a:endParaRPr lang="en-US" sz="2400" b="1" i="1">
              <a:solidFill>
                <a:srgbClr val="0000CC"/>
              </a:solidFill>
            </a:endParaRPr>
          </a:p>
        </p:txBody>
      </p:sp>
      <p:sp>
        <p:nvSpPr>
          <p:cNvPr id="159792" name="Text Box 48"/>
          <p:cNvSpPr txBox="1">
            <a:spLocks noChangeArrowheads="1"/>
          </p:cNvSpPr>
          <p:nvPr/>
        </p:nvSpPr>
        <p:spPr bwMode="auto">
          <a:xfrm>
            <a:off x="3200400" y="4876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CC"/>
                </a:solidFill>
              </a:rPr>
              <a:t>giặc điếc tai</a:t>
            </a:r>
            <a:endParaRPr lang="en-US" sz="2400" b="1" i="1">
              <a:solidFill>
                <a:srgbClr val="0000CC"/>
              </a:solidFill>
            </a:endParaRPr>
          </a:p>
        </p:txBody>
      </p:sp>
      <p:sp>
        <p:nvSpPr>
          <p:cNvPr id="159793" name="Text Box 49"/>
          <p:cNvSpPr txBox="1">
            <a:spLocks noChangeArrowheads="1"/>
          </p:cNvSpPr>
          <p:nvPr/>
        </p:nvSpPr>
        <p:spPr bwMode="auto">
          <a:xfrm>
            <a:off x="6073775" y="1724025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6666"/>
                </a:solidFill>
                <a:sym typeface="Symbol" panose="05050102010706020507" pitchFamily="18" charset="2"/>
              </a:rPr>
              <a:t> </a:t>
            </a:r>
            <a:r>
              <a:rPr lang="en-US" sz="2400" i="1">
                <a:solidFill>
                  <a:srgbClr val="006666"/>
                </a:solidFill>
              </a:rPr>
              <a:t>Câu trúc câu đối xứng và đối lập. Điệp ngữ, điệp cấu trúc câu, tăng tiến.</a:t>
            </a:r>
            <a:endParaRPr lang="en-US" sz="2400" i="1">
              <a:solidFill>
                <a:srgbClr val="006666"/>
              </a:solidFill>
            </a:endParaRPr>
          </a:p>
        </p:txBody>
      </p:sp>
      <p:sp>
        <p:nvSpPr>
          <p:cNvPr id="159794" name="Text Box 50"/>
          <p:cNvSpPr txBox="1">
            <a:spLocks noChangeArrowheads="1"/>
          </p:cNvSpPr>
          <p:nvPr/>
        </p:nvSpPr>
        <p:spPr bwMode="auto">
          <a:xfrm>
            <a:off x="6073775" y="3352800"/>
            <a:ext cx="297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A50021"/>
                </a:solidFill>
                <a:sym typeface="Symbol" panose="05050102010706020507" pitchFamily="18" charset="2"/>
              </a:rPr>
              <a:t></a:t>
            </a:r>
            <a:r>
              <a:rPr lang="en-US" sz="2400" i="1">
                <a:solidFill>
                  <a:srgbClr val="A50021"/>
                </a:solidFill>
              </a:rPr>
              <a:t> Nước mất, nhà tan, bị bắt làm tù binh, bị mất tất cả, chịu khổ nhục, tiếng dơ muôn đời.</a:t>
            </a:r>
            <a:endParaRPr lang="en-US" sz="2400" i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  <p:bldP spid="159748" grpId="0" autoUpdateAnimBg="0"/>
      <p:bldP spid="159779" grpId="0" autoUpdateAnimBg="0"/>
      <p:bldP spid="159780" grpId="0" autoUpdateAnimBg="0"/>
      <p:bldP spid="159781" grpId="0" autoUpdateAnimBg="0"/>
      <p:bldP spid="159782" grpId="0" autoUpdateAnimBg="0"/>
      <p:bldP spid="159783" grpId="0" autoUpdateAnimBg="0"/>
      <p:bldP spid="159784" grpId="0" autoUpdateAnimBg="0"/>
      <p:bldP spid="159785" grpId="0" autoUpdateAnimBg="0"/>
      <p:bldP spid="159786" grpId="0" autoUpdateAnimBg="0"/>
      <p:bldP spid="159787" grpId="0" autoUpdateAnimBg="0"/>
      <p:bldP spid="159788" grpId="0" autoUpdateAnimBg="0"/>
      <p:bldP spid="159789" grpId="0" autoUpdateAnimBg="0"/>
      <p:bldP spid="159790" grpId="0" autoUpdateAnimBg="0"/>
      <p:bldP spid="159791" grpId="0" autoUpdateAnimBg="0"/>
      <p:bldP spid="159792" grpId="0" autoUpdateAnimBg="0"/>
      <p:bldP spid="159793" grpId="0" autoUpdateAnimBg="0"/>
      <p:bldP spid="15979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52959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2063" y="1444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6025" y="51816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444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533400" y="774700"/>
            <a:ext cx="7772400" cy="2677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Tất cả đều xuất phát từ mục đích quyết chiến,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thắng kẻ thù xâm lược.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71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WordArt 2"/>
          <p:cNvSpPr>
            <a:spLocks noChangeArrowheads="1" noChangeShapeType="1" noTextEdit="1"/>
          </p:cNvSpPr>
          <p:nvPr/>
        </p:nvSpPr>
        <p:spPr bwMode="auto">
          <a:xfrm>
            <a:off x="1001713" y="990600"/>
            <a:ext cx="381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HỊCH TƯỚNG SĨ</a:t>
            </a:r>
            <a:endParaRPr lang="en-US" sz="2000" b="1" kern="10">
              <a:ln w="9525">
                <a:solidFill>
                  <a:srgbClr val="FF3300"/>
                </a:solidFill>
                <a:rou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6307" name="Picture 3" descr="2255008820_835377030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8" name="WordArt 4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2981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Trần Quốc Tuấn</a:t>
            </a:r>
            <a:endParaRPr 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6309" name="WordArt 5"/>
          <p:cNvSpPr>
            <a:spLocks noChangeArrowheads="1" noChangeShapeType="1" noTextEdit="1"/>
          </p:cNvSpPr>
          <p:nvPr/>
        </p:nvSpPr>
        <p:spPr bwMode="auto">
          <a:xfrm>
            <a:off x="0" y="140833"/>
            <a:ext cx="4162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u="sng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3600" u="sng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Times New Roman" panose="02020603050405020304"/>
                <a:cs typeface="Times New Roman" panose="02020603050405020304"/>
              </a:rPr>
              <a:t> 95 -96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0" y="838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b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04901" y="247653"/>
            <a:ext cx="6640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FF"/>
                </a:solidFill>
              </a:rPr>
              <a:t>4. </a:t>
            </a:r>
            <a:r>
              <a:rPr lang="en-US" sz="2400" i="1" dirty="0" err="1">
                <a:solidFill>
                  <a:srgbClr val="3333FF"/>
                </a:solidFill>
              </a:rPr>
              <a:t>Lời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kêu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gọi</a:t>
            </a:r>
            <a:r>
              <a:rPr lang="en-US" sz="2400" i="1" dirty="0">
                <a:solidFill>
                  <a:srgbClr val="3333FF"/>
                </a:solidFill>
              </a:rPr>
              <a:t>: </a:t>
            </a:r>
            <a:r>
              <a:rPr lang="en-US" sz="2400" b="0" i="1" dirty="0">
                <a:solidFill>
                  <a:srgbClr val="3333FF"/>
                </a:solidFill>
              </a:rPr>
              <a:t> </a:t>
            </a:r>
            <a:endParaRPr lang="en-US" sz="2400" b="0" i="1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27125" y="835795"/>
            <a:ext cx="7891461" cy="6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smtClean="0">
                <a:solidFill>
                  <a:prstClr val="black"/>
                </a:solidFill>
              </a:rPr>
              <a:t>- </a:t>
            </a:r>
            <a:r>
              <a:rPr lang="en-US" sz="2400" b="0" dirty="0" err="1" smtClean="0">
                <a:solidFill>
                  <a:prstClr val="black"/>
                </a:solidFill>
              </a:rPr>
              <a:t>Vạch</a:t>
            </a:r>
            <a:r>
              <a:rPr lang="en-US" sz="2400" b="0" dirty="0" smtClean="0">
                <a:solidFill>
                  <a:prstClr val="black"/>
                </a:solidFill>
              </a:rPr>
              <a:t> </a:t>
            </a:r>
            <a:r>
              <a:rPr lang="en-US" sz="2400" b="0" dirty="0" err="1" smtClean="0">
                <a:solidFill>
                  <a:prstClr val="black"/>
                </a:solidFill>
              </a:rPr>
              <a:t>rõ</a:t>
            </a:r>
            <a:r>
              <a:rPr lang="en-US" sz="2400" b="0" dirty="0" smtClean="0">
                <a:solidFill>
                  <a:prstClr val="black"/>
                </a:solidFill>
              </a:rPr>
              <a:t> </a:t>
            </a:r>
            <a:r>
              <a:rPr lang="en-US" sz="2400" b="0" dirty="0" err="1" smtClean="0">
                <a:solidFill>
                  <a:prstClr val="black"/>
                </a:solidFill>
              </a:rPr>
              <a:t>ranh</a:t>
            </a:r>
            <a:r>
              <a:rPr lang="en-US" sz="2400" b="0" dirty="0" smtClean="0">
                <a:solidFill>
                  <a:prstClr val="black"/>
                </a:solidFill>
              </a:rPr>
              <a:t> </a:t>
            </a:r>
            <a:r>
              <a:rPr lang="en-US" sz="2400" b="0" dirty="0" err="1" smtClean="0">
                <a:solidFill>
                  <a:prstClr val="black"/>
                </a:solidFill>
              </a:rPr>
              <a:t>giới</a:t>
            </a:r>
            <a:r>
              <a:rPr lang="en-US" sz="2400" b="0" dirty="0" smtClean="0">
                <a:solidFill>
                  <a:prstClr val="black"/>
                </a:solidFill>
              </a:rPr>
              <a:t> </a:t>
            </a:r>
            <a:r>
              <a:rPr lang="en-US" sz="2400" b="0" dirty="0" err="1" smtClean="0">
                <a:solidFill>
                  <a:prstClr val="black"/>
                </a:solidFill>
              </a:rPr>
              <a:t>giữa</a:t>
            </a:r>
            <a:r>
              <a:rPr lang="en-US" sz="2400" b="0" dirty="0" smtClean="0">
                <a:solidFill>
                  <a:prstClr val="black"/>
                </a:solidFill>
              </a:rPr>
              <a:t> 2 con </a:t>
            </a:r>
            <a:r>
              <a:rPr lang="en-US" sz="2400" b="0" dirty="0" err="1" smtClean="0">
                <a:solidFill>
                  <a:prstClr val="black"/>
                </a:solidFill>
              </a:rPr>
              <a:t>đường</a:t>
            </a:r>
            <a:r>
              <a:rPr lang="en-US" sz="2400" b="0" dirty="0" smtClean="0">
                <a:solidFill>
                  <a:prstClr val="black"/>
                </a:solidFill>
              </a:rPr>
              <a:t>: </a:t>
            </a:r>
            <a:r>
              <a:rPr lang="en-US" sz="2400" b="0" dirty="0" err="1" smtClean="0">
                <a:solidFill>
                  <a:prstClr val="black"/>
                </a:solidFill>
              </a:rPr>
              <a:t>chính</a:t>
            </a:r>
            <a:r>
              <a:rPr lang="en-US" sz="2400" b="0" dirty="0" smtClean="0">
                <a:solidFill>
                  <a:prstClr val="black"/>
                </a:solidFill>
              </a:rPr>
              <a:t> – </a:t>
            </a:r>
            <a:r>
              <a:rPr lang="en-US" sz="2400" b="0" dirty="0" err="1" smtClean="0">
                <a:solidFill>
                  <a:prstClr val="black"/>
                </a:solidFill>
              </a:rPr>
              <a:t>tà</a:t>
            </a:r>
            <a:r>
              <a:rPr lang="en-US" sz="2400" b="0" dirty="0" smtClean="0">
                <a:solidFill>
                  <a:prstClr val="black"/>
                </a:solidFill>
              </a:rPr>
              <a:t>, </a:t>
            </a:r>
            <a:r>
              <a:rPr lang="en-US" sz="2400" b="0" dirty="0" err="1" smtClean="0">
                <a:solidFill>
                  <a:prstClr val="black"/>
                </a:solidFill>
              </a:rPr>
              <a:t>sống</a:t>
            </a:r>
            <a:r>
              <a:rPr lang="en-US" sz="2400" b="0" dirty="0" smtClean="0">
                <a:solidFill>
                  <a:prstClr val="black"/>
                </a:solidFill>
              </a:rPr>
              <a:t> – </a:t>
            </a:r>
            <a:r>
              <a:rPr lang="en-US" sz="2400" b="0" dirty="0" err="1" smtClean="0">
                <a:solidFill>
                  <a:prstClr val="black"/>
                </a:solidFill>
              </a:rPr>
              <a:t>chết</a:t>
            </a:r>
            <a:r>
              <a:rPr lang="en-US" sz="2400" b="0" dirty="0" smtClean="0">
                <a:solidFill>
                  <a:prstClr val="black"/>
                </a:solidFill>
              </a:rPr>
              <a:t>  </a:t>
            </a:r>
            <a:endParaRPr lang="en-US" sz="2400" b="0" dirty="0" smtClean="0">
              <a:solidFill>
                <a:prstClr val="black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</a:rPr>
              <a:t>- </a:t>
            </a:r>
            <a:r>
              <a:rPr lang="en-US" sz="2400" b="0" dirty="0" err="1" smtClean="0">
                <a:solidFill>
                  <a:prstClr val="black"/>
                </a:solidFill>
              </a:rPr>
              <a:t>Dẫn</a:t>
            </a:r>
            <a:r>
              <a:rPr lang="en-US" sz="2400" b="0" dirty="0" smtClean="0">
                <a:solidFill>
                  <a:prstClr val="black"/>
                </a:solidFill>
              </a:rPr>
              <a:t> </a:t>
            </a:r>
            <a:r>
              <a:rPr lang="en-US" sz="2400" b="0" dirty="0" err="1">
                <a:solidFill>
                  <a:prstClr val="black"/>
                </a:solidFill>
              </a:rPr>
              <a:t>chứng</a:t>
            </a: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err="1">
                <a:solidFill>
                  <a:prstClr val="black"/>
                </a:solidFill>
              </a:rPr>
              <a:t>thuyết</a:t>
            </a: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err="1">
                <a:solidFill>
                  <a:prstClr val="black"/>
                </a:solidFill>
              </a:rPr>
              <a:t>phục</a:t>
            </a:r>
            <a:r>
              <a:rPr lang="en-US" sz="2400" b="0" dirty="0">
                <a:solidFill>
                  <a:prstClr val="black"/>
                </a:solidFill>
              </a:rPr>
              <a:t>, </a:t>
            </a:r>
            <a:r>
              <a:rPr lang="en-US" sz="2400" b="0" dirty="0" err="1">
                <a:solidFill>
                  <a:prstClr val="black"/>
                </a:solidFill>
              </a:rPr>
              <a:t>giọng</a:t>
            </a: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err="1">
                <a:solidFill>
                  <a:prstClr val="black"/>
                </a:solidFill>
              </a:rPr>
              <a:t>văn</a:t>
            </a: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err="1">
                <a:solidFill>
                  <a:prstClr val="black"/>
                </a:solidFill>
              </a:rPr>
              <a:t>nghị</a:t>
            </a: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err="1">
                <a:solidFill>
                  <a:prstClr val="black"/>
                </a:solidFill>
              </a:rPr>
              <a:t>luận</a:t>
            </a: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err="1">
                <a:solidFill>
                  <a:prstClr val="black"/>
                </a:solidFill>
              </a:rPr>
              <a:t>sắc</a:t>
            </a:r>
            <a:r>
              <a:rPr lang="en-US" sz="2400" b="0" dirty="0">
                <a:solidFill>
                  <a:prstClr val="black"/>
                </a:solidFill>
              </a:rPr>
              <a:t> </a:t>
            </a:r>
            <a:r>
              <a:rPr lang="en-US" sz="2400" b="0" dirty="0" err="1" smtClean="0">
                <a:solidFill>
                  <a:prstClr val="black"/>
                </a:solidFill>
              </a:rPr>
              <a:t>sảo</a:t>
            </a:r>
            <a:endParaRPr lang="en-US" sz="2800" b="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1424" y="1825489"/>
            <a:ext cx="7483475" cy="30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00"/>
                </a:solidFill>
              </a:rPr>
              <a:t>-&gt;Ý </a:t>
            </a:r>
            <a:r>
              <a:rPr lang="en-US" sz="2400" i="1" dirty="0" err="1">
                <a:solidFill>
                  <a:srgbClr val="FF0000"/>
                </a:solidFill>
              </a:rPr>
              <a:t>chí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quyết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chiến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quyết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thắng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với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kẻ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thù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xâm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lược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1" y="2895600"/>
            <a:ext cx="761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09600"/>
            <a:ext cx="7666037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1" y="5791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utterflies_flowers_md_clr.gif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875213"/>
            <a:ext cx="19827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3508"/>
            <a:ext cx="58261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853828" y="4963459"/>
            <a:ext cx="8080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dân nhà Trần đồng lòng đánh đuổi quân Nguyên Mông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52959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2063" y="1444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6025" y="5181600"/>
            <a:ext cx="1463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444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609600" y="2176463"/>
            <a:ext cx="7696200" cy="1938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Hịch tướng sĩ nêu lên vấn đề nhận thức và hành động trước nguy cơ đất nước bị xâm lược.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2390372" y="838200"/>
            <a:ext cx="4482317" cy="7694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8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571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0" y="838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b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226127" y="530225"/>
            <a:ext cx="4648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III. TỔNG KẾT: </a:t>
            </a:r>
            <a:endParaRPr lang="en-US" sz="2800" u="sng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48484" y="1524000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96975" y="3797300"/>
            <a:ext cx="7947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0" u="sng" dirty="0">
                <a:solidFill>
                  <a:srgbClr val="FF0000"/>
                </a:solidFill>
                <a:cs typeface="Times New Roman" panose="02020603050405020304" pitchFamily="18" charset="0"/>
              </a:rPr>
              <a:t>2) </a:t>
            </a:r>
            <a:r>
              <a:rPr lang="en-US" sz="2800" b="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2800" b="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dung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phản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tinh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thần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yêu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nồng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nàn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dân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tộc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ta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cuộc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kháng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chống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ngoại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xâm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qua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căm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thù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giặc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ý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quyết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quyết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thắng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kẻ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thù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xâm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lược</a:t>
            </a:r>
            <a:r>
              <a:rPr lang="en-US" sz="2800" b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1524000" y="6248400"/>
            <a:ext cx="3152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Ghi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nhớ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Sgk</a:t>
            </a:r>
            <a:r>
              <a:rPr lang="en-US" sz="2800" dirty="0">
                <a:solidFill>
                  <a:srgbClr val="FF0000"/>
                </a:solidFill>
              </a:rPr>
              <a:t>/ </a:t>
            </a:r>
            <a:r>
              <a:rPr lang="en-US" sz="2800" dirty="0" err="1">
                <a:solidFill>
                  <a:srgbClr val="FF0000"/>
                </a:solidFill>
              </a:rPr>
              <a:t>tr</a:t>
            </a:r>
            <a:r>
              <a:rPr lang="en-US" sz="2800" dirty="0">
                <a:solidFill>
                  <a:srgbClr val="FF0000"/>
                </a:solidFill>
              </a:rPr>
              <a:t> 61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3" grpId="0"/>
      <p:bldP spid="14" grpId="0"/>
      <p:bldP spid="245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00CC"/>
                </a:solidFill>
              </a:rPr>
              <a:t>Sơ đồ lập luận của văn bản:</a:t>
            </a:r>
            <a:endParaRPr lang="en-US" sz="3200" b="1" i="1">
              <a:solidFill>
                <a:srgbClr val="0000CC"/>
              </a:solidFill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52400" y="2717800"/>
            <a:ext cx="2133600" cy="1946275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2700000" scaled="1"/>
          </a:gradFill>
          <a:ln w="2857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3300"/>
                </a:solidFill>
                <a:latin typeface="Arial" panose="020B0604020202020204" pitchFamily="34" charset="0"/>
              </a:rPr>
              <a:t>Khích lệ  lòng căm thù giặc, nỗi nhục mất nước</a:t>
            </a:r>
            <a:endParaRPr lang="en-US" sz="2400" b="1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66918" name="Rectangle 6" descr="1"/>
          <p:cNvSpPr>
            <a:spLocks noChangeArrowheads="1"/>
          </p:cNvSpPr>
          <p:nvPr/>
        </p:nvSpPr>
        <p:spPr bwMode="auto">
          <a:xfrm>
            <a:off x="533400" y="5273675"/>
            <a:ext cx="8077200" cy="9842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38100">
            <a:solidFill>
              <a:srgbClr val="FF9900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Khích lệ lòng yêu nước bất khuất, quyết chiến quyết thắng kẻ thù xâm lược.</a:t>
            </a:r>
            <a:endParaRPr lang="en-US" sz="2800" b="1" i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2384425" y="2717800"/>
            <a:ext cx="2133600" cy="1946275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2700000" scaled="1"/>
          </a:gradFill>
          <a:ln w="2857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3300"/>
                </a:solidFill>
                <a:latin typeface="Arial" panose="020B0604020202020204" pitchFamily="34" charset="0"/>
              </a:rPr>
              <a:t>Khích lệ       ý chí  lập công danh, xả thân vì nước.</a:t>
            </a:r>
            <a:endParaRPr lang="en-US" sz="2400" b="1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4572000" y="2717800"/>
            <a:ext cx="2133600" cy="1946275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2700000" scaled="1"/>
          </a:gradFill>
          <a:ln w="2857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3300"/>
                </a:solidFill>
                <a:latin typeface="Arial" panose="020B0604020202020204" pitchFamily="34" charset="0"/>
              </a:rPr>
              <a:t>Khích lệ lòng tự trọng, nhận rõ cái sai, thầy rõ cái đúng.</a:t>
            </a:r>
            <a:endParaRPr lang="en-US" sz="2400" b="1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6781800" y="2717800"/>
            <a:ext cx="2133600" cy="1946275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2700000" scaled="1"/>
          </a:gradFill>
          <a:ln w="28575">
            <a:solidFill>
              <a:srgbClr val="0000CC"/>
            </a:solidFill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3300"/>
                </a:solidFill>
                <a:latin typeface="Arial" panose="020B0604020202020204" pitchFamily="34" charset="0"/>
              </a:rPr>
              <a:t>Khích lệ lòng trung quân ái quốc, lòng ân nghĩa thuỷ chung.</a:t>
            </a:r>
            <a:endParaRPr lang="en-US" sz="2400" b="1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66926" name="Rectangle 14" descr="1"/>
          <p:cNvSpPr>
            <a:spLocks noChangeArrowheads="1"/>
          </p:cNvSpPr>
          <p:nvPr/>
        </p:nvSpPr>
        <p:spPr bwMode="auto">
          <a:xfrm>
            <a:off x="2514600" y="1128713"/>
            <a:ext cx="4038600" cy="608012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2857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A50021"/>
                </a:solidFill>
                <a:latin typeface="Arial" panose="020B0604020202020204" pitchFamily="34" charset="0"/>
              </a:rPr>
              <a:t>Hịch tướng sĩ</a:t>
            </a:r>
            <a:endParaRPr lang="en-US" sz="32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H="1">
            <a:off x="1295400" y="1752600"/>
            <a:ext cx="3200400" cy="914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>
            <a:off x="4495800" y="1752600"/>
            <a:ext cx="3429000" cy="914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 flipH="1">
            <a:off x="3352800" y="1752600"/>
            <a:ext cx="1143000" cy="914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4495800" y="1752600"/>
            <a:ext cx="1066800" cy="914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931" name="AutoShape 19"/>
          <p:cNvSpPr/>
          <p:nvPr/>
        </p:nvSpPr>
        <p:spPr bwMode="auto">
          <a:xfrm rot="5400000">
            <a:off x="4343400" y="1666875"/>
            <a:ext cx="457200" cy="6553200"/>
          </a:xfrm>
          <a:prstGeom prst="rightBrace">
            <a:avLst>
              <a:gd name="adj1" fmla="val 119444"/>
              <a:gd name="adj2" fmla="val 48847"/>
            </a:avLst>
          </a:prstGeom>
          <a:noFill/>
          <a:ln w="2857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6" grpId="0" animBg="1"/>
      <p:bldP spid="166918" grpId="0" animBg="1"/>
      <p:bldP spid="166923" grpId="0" animBg="1"/>
      <p:bldP spid="166924" grpId="0" animBg="1"/>
      <p:bldP spid="166925" grpId="0" animBg="1"/>
      <p:bldP spid="166926" grpId="0" animBg="1"/>
      <p:bldP spid="166927" grpId="0" animBg="1"/>
      <p:bldP spid="166928" grpId="0" animBg="1"/>
      <p:bldP spid="166929" grpId="0" animBg="1"/>
      <p:bldP spid="166930" grpId="0" animBg="1"/>
      <p:bldP spid="1669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Slide" r:id="rId1" imgW="4573270" imgH="3430270" progId="PowerPoint.Slide.8">
                  <p:embed/>
                </p:oleObj>
              </mc:Choice>
              <mc:Fallback>
                <p:oleObj name="Slide" r:id="rId1" imgW="4573270" imgH="3430270" progId="PowerPoint.Slide.8">
                  <p:embed/>
                  <p:pic>
                    <p:nvPicPr>
                      <p:cNvPr id="0" name="Picture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533400" y="461963"/>
            <a:ext cx="8382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IV. </a:t>
            </a:r>
            <a:r>
              <a:rPr lang="en-US" sz="2400" b="1" u="sng">
                <a:solidFill>
                  <a:srgbClr val="000099"/>
                </a:solidFill>
                <a:latin typeface="Arial" panose="020B0604020202020204" pitchFamily="34" charset="0"/>
              </a:rPr>
              <a:t>LUYỆN TẬP</a:t>
            </a:r>
            <a:endParaRPr lang="en-US" sz="2400" b="1" u="sng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lựa chọn đáp </a:t>
            </a:r>
            <a:r>
              <a:rPr 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đúng cho những c</a:t>
            </a:r>
            <a:r>
              <a:rPr 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hỏi sau:</a:t>
            </a:r>
            <a:endParaRPr lang="vi-VN" sz="24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nói đúng nhất chức năng của thể hịch?</a:t>
            </a:r>
            <a:endParaRPr lang="vi-VN" sz="2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Dùng để ban bố mệnh lệnh của vua.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Dùng để công bố kết quả một sự nghiệp.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Dùng để trình bày với nhà vua về sự việc, ý kiến, đề nghị.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Dùng để cổ động, thuyết phục hoặc kêu gọi đấu tranh chống thù trong giặc ngoài.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nói đúng nhất nội dung của câu văn sau:</a:t>
            </a:r>
            <a:endParaRPr lang="vi-VN" sz="2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“Dẫu cho trăm thân này phơi ngoài nội cỏ, nghìn xác này gói trong da ngựa, ta cũng vui lòng”.</a:t>
            </a:r>
            <a:endParaRPr lang="vi-VN" sz="2400" b="1" i="1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Thể hiện sự thông cảm của các tướng sĩ.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Kêu gọi tinh thần đấu tranh của các tướng sĩ.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Thể hiện lòng căm thù giặc và ý chí quyết xả thân vì nước 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của tác giả.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Để cho dẫn chứng thêm đầy đủ.</a:t>
            </a:r>
            <a:endParaRPr lang="vi-VN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57200" y="2590800"/>
            <a:ext cx="609600" cy="533400"/>
          </a:xfrm>
          <a:prstGeom prst="star8">
            <a:avLst>
              <a:gd name="adj" fmla="val 3825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white"/>
                </a:solidFill>
                <a:latin typeface=".VnTeknical" panose="020B7200000000000000" pitchFamily="34" charset="0"/>
              </a:rPr>
              <a:t>d.</a:t>
            </a:r>
            <a:endParaRPr lang="en-US" sz="2800" b="1">
              <a:solidFill>
                <a:prstClr val="white"/>
              </a:solidFill>
              <a:latin typeface=".VnTeknical" panose="020B7200000000000000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" y="5105400"/>
            <a:ext cx="609600" cy="609600"/>
          </a:xfrm>
          <a:prstGeom prst="star32">
            <a:avLst>
              <a:gd name="adj" fmla="val 375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white"/>
                </a:solidFill>
                <a:latin typeface=".VnTeknical" panose="020B7200000000000000" pitchFamily="34" charset="0"/>
              </a:rPr>
              <a:t>c</a:t>
            </a:r>
            <a:endParaRPr lang="en-US" sz="3200" b="1">
              <a:solidFill>
                <a:prstClr val="white"/>
              </a:solidFill>
              <a:latin typeface=".VnTeknic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/>
          <p:nvPr/>
        </p:nvGrpSpPr>
        <p:grpSpPr bwMode="auto">
          <a:xfrm>
            <a:off x="457200" y="457200"/>
            <a:ext cx="7924800" cy="5486400"/>
            <a:chOff x="5760" y="-144"/>
            <a:chExt cx="4752" cy="4128"/>
          </a:xfrm>
          <a:solidFill>
            <a:srgbClr val="FFCC99"/>
          </a:solidFill>
        </p:grpSpPr>
        <p:sp>
          <p:nvSpPr>
            <p:cNvPr id="21511" name="AutoShape 5"/>
            <p:cNvSpPr>
              <a:spLocks noChangeArrowheads="1"/>
            </p:cNvSpPr>
            <p:nvPr/>
          </p:nvSpPr>
          <p:spPr bwMode="auto">
            <a:xfrm>
              <a:off x="5760" y="1104"/>
              <a:ext cx="4752" cy="2880"/>
            </a:xfrm>
            <a:prstGeom prst="horizontalScroll">
              <a:avLst>
                <a:gd name="adj" fmla="val 12500"/>
              </a:avLst>
            </a:prstGeom>
            <a:grpFill/>
            <a:ln w="38100">
              <a:solidFill>
                <a:srgbClr val="9900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en-US" sz="2400" b="1" smtClean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  <a:p>
              <a:pPr eaLnBrk="1" fontAlgn="base" hangingPunct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FontTx/>
                <a:buBlip>
                  <a:blip r:embed="rId1"/>
                </a:buBlip>
                <a:defRPr/>
              </a:pPr>
              <a:endParaRPr lang="en-US" altLang="en-US" sz="3000" b="1" smtClean="0">
                <a:solidFill>
                  <a:srgbClr val="3333FF"/>
                </a:solidFill>
              </a:endParaRPr>
            </a:p>
            <a:p>
              <a:pPr eaLnBrk="1" fontAlgn="base" hangingPunct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en-US" sz="3000" b="1" smtClean="0">
                <a:solidFill>
                  <a:srgbClr val="3333FF"/>
                </a:solidFill>
              </a:endParaRPr>
            </a:p>
          </p:txBody>
        </p:sp>
        <p:pic>
          <p:nvPicPr>
            <p:cNvPr id="21512" name="Picture 6" descr="TWEETY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" y="-144"/>
              <a:ext cx="1824" cy="12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 flipV="1">
              <a:off x="6000" y="624"/>
              <a:ext cx="2016" cy="816"/>
            </a:xfrm>
            <a:prstGeom prst="line">
              <a:avLst/>
            </a:prstGeom>
            <a:grpFill/>
            <a:ln w="38100">
              <a:solidFill>
                <a:srgbClr val="9900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 flipH="1" flipV="1">
              <a:off x="8016" y="624"/>
              <a:ext cx="2304" cy="672"/>
            </a:xfrm>
            <a:prstGeom prst="line">
              <a:avLst/>
            </a:prstGeom>
            <a:grpFill/>
            <a:ln w="38100">
              <a:solidFill>
                <a:srgbClr val="9900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6627" name="Picture 2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698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185738"/>
            <a:ext cx="822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23098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a typeface="+mn-lt"/>
                <a:cs typeface="+mn-lt"/>
              </a:rPr>
              <a:t>DẶN DÒ</a:t>
            </a:r>
            <a:endParaRPr lang="en-US" sz="36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ea typeface="+mn-lt"/>
              <a:cs typeface="+mn-lt"/>
            </a:endParaRPr>
          </a:p>
        </p:txBody>
      </p:sp>
      <p:pic>
        <p:nvPicPr>
          <p:cNvPr id="26631" name="Picture 14" descr="pink_white_flower_div_a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681663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8232" y="2713755"/>
            <a:ext cx="67664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thuộc lòng một đoạn văn em th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viết một đoạn văn trình bày cảm nhận của em về lòng yêu nước của tác giả qua đoạn: “Ta thường tới bữa …, ta cũng vui lòng.”</a:t>
            </a:r>
            <a:endParaRPr lang="vi-VN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4"/>
          <p:cNvSpPr/>
          <p:nvPr/>
        </p:nvSpPr>
        <p:spPr bwMode="auto">
          <a:xfrm rot="213138">
            <a:off x="457200" y="76200"/>
            <a:ext cx="4075113" cy="6169025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 w="57150" cmpd="sng">
            <a:solidFill>
              <a:srgbClr val="FF3300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75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-1448593" y="2896393"/>
            <a:ext cx="58674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6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396">
            <a:off x="414338" y="839788"/>
            <a:ext cx="37846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5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-2362993" y="2896393"/>
            <a:ext cx="58674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2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387350" y="352425"/>
            <a:ext cx="496888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Freeform 25"/>
          <p:cNvSpPr/>
          <p:nvPr/>
        </p:nvSpPr>
        <p:spPr bwMode="auto">
          <a:xfrm rot="21490767" flipH="1">
            <a:off x="4132263" y="80963"/>
            <a:ext cx="4556125" cy="6243637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solidFill>
            <a:srgbClr val="99CCFF"/>
          </a:solidFill>
          <a:ln w="76200" cmpd="sng">
            <a:solidFill>
              <a:srgbClr val="FF3300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6" name="Picture 62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2579">
            <a:off x="4105275" y="958850"/>
            <a:ext cx="444341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Oval 33"/>
          <p:cNvSpPr>
            <a:spLocks noChangeArrowheads="1"/>
          </p:cNvSpPr>
          <p:nvPr/>
        </p:nvSpPr>
        <p:spPr bwMode="auto">
          <a:xfrm>
            <a:off x="7239000" y="304800"/>
            <a:ext cx="687388" cy="898525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27658" name="Picture 55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7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61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003">
            <a:off x="5624512" y="3098801"/>
            <a:ext cx="57451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48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90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AutoShape 26"/>
          <p:cNvSpPr>
            <a:spLocks noChangeArrowheads="1"/>
          </p:cNvSpPr>
          <p:nvPr/>
        </p:nvSpPr>
        <p:spPr bwMode="auto">
          <a:xfrm>
            <a:off x="2514600" y="2362200"/>
            <a:ext cx="1282700" cy="3581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FF"/>
              </a:gs>
              <a:gs pos="50000">
                <a:srgbClr val="FFFFCC"/>
              </a:gs>
              <a:gs pos="100000">
                <a:srgbClr val="CCFFFF"/>
              </a:gs>
            </a:gsLst>
            <a:lin ang="2700000" scaled="1"/>
          </a:gradFill>
          <a:ln w="127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7664" name="AutoShape 23"/>
          <p:cNvSpPr>
            <a:spLocks noChangeArrowheads="1"/>
          </p:cNvSpPr>
          <p:nvPr/>
        </p:nvSpPr>
        <p:spPr bwMode="auto">
          <a:xfrm>
            <a:off x="1066800" y="2209800"/>
            <a:ext cx="1282700" cy="3581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FF"/>
              </a:gs>
              <a:gs pos="50000">
                <a:srgbClr val="FFFFCC"/>
              </a:gs>
              <a:gs pos="100000">
                <a:srgbClr val="CCFFFF"/>
              </a:gs>
            </a:gsLst>
            <a:lin ang="2700000" scaled="1"/>
          </a:gradFill>
          <a:ln w="127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7665" name="Freeform 5"/>
          <p:cNvSpPr/>
          <p:nvPr/>
        </p:nvSpPr>
        <p:spPr bwMode="auto">
          <a:xfrm>
            <a:off x="8382000" y="1447800"/>
            <a:ext cx="228600" cy="3429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66" name="Picture 8" descr="PlantMix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4"/>
          <a:stretch>
            <a:fillRect/>
          </a:stretch>
        </p:blipFill>
        <p:spPr bwMode="auto">
          <a:xfrm rot="21153084" flipH="1">
            <a:off x="17463" y="5600700"/>
            <a:ext cx="3124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WordArt 9"/>
          <p:cNvSpPr>
            <a:spLocks noChangeArrowheads="1" noChangeShapeType="1" noTextEdit="1"/>
          </p:cNvSpPr>
          <p:nvPr/>
        </p:nvSpPr>
        <p:spPr bwMode="auto">
          <a:xfrm>
            <a:off x="4572000" y="2286000"/>
            <a:ext cx="350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kern="10">
                <a:ln w="28575">
                  <a:solidFill>
                    <a:srgbClr val="FF0066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XIN CHÂN THÀNH</a:t>
            </a:r>
            <a:endParaRPr lang="en-US" sz="3600" b="1" kern="10">
              <a:ln w="28575">
                <a:solidFill>
                  <a:srgbClr val="FF0066"/>
                </a:solidFill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668" name="WordArt 10"/>
          <p:cNvSpPr>
            <a:spLocks noChangeArrowheads="1" noChangeShapeType="1" noTextEdit="1"/>
          </p:cNvSpPr>
          <p:nvPr/>
        </p:nvSpPr>
        <p:spPr bwMode="auto">
          <a:xfrm>
            <a:off x="5638800" y="3276600"/>
            <a:ext cx="160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3600" b="1" kern="10">
                <a:ln w="28575">
                  <a:solidFill>
                    <a:srgbClr val="FF0066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CẢM ƠN!</a:t>
            </a:r>
            <a:endParaRPr lang="en-US" sz="3600" b="1" kern="10">
              <a:ln w="28575">
                <a:solidFill>
                  <a:srgbClr val="FF0066"/>
                </a:solidFill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669" name="Freeform 11"/>
          <p:cNvSpPr/>
          <p:nvPr/>
        </p:nvSpPr>
        <p:spPr bwMode="auto">
          <a:xfrm flipH="1">
            <a:off x="1752600" y="1524000"/>
            <a:ext cx="76200" cy="685800"/>
          </a:xfrm>
          <a:custGeom>
            <a:avLst/>
            <a:gdLst>
              <a:gd name="T0" fmla="*/ 0 w 48"/>
              <a:gd name="T1" fmla="*/ 0 h 480"/>
              <a:gd name="T2" fmla="*/ 2147483647 w 48"/>
              <a:gd name="T3" fmla="*/ 2147483647 h 480"/>
              <a:gd name="T4" fmla="*/ 0 w 48"/>
              <a:gd name="T5" fmla="*/ 2147483647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cubicBezTo>
                  <a:pt x="24" y="104"/>
                  <a:pt x="48" y="208"/>
                  <a:pt x="48" y="288"/>
                </a:cubicBezTo>
                <a:cubicBezTo>
                  <a:pt x="48" y="368"/>
                  <a:pt x="24" y="424"/>
                  <a:pt x="0" y="480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0" name="Freeform 13"/>
          <p:cNvSpPr/>
          <p:nvPr/>
        </p:nvSpPr>
        <p:spPr bwMode="auto">
          <a:xfrm>
            <a:off x="2971800" y="1752600"/>
            <a:ext cx="152400" cy="609600"/>
          </a:xfrm>
          <a:custGeom>
            <a:avLst/>
            <a:gdLst>
              <a:gd name="T0" fmla="*/ 2147483647 w 40"/>
              <a:gd name="T1" fmla="*/ 0 h 480"/>
              <a:gd name="T2" fmla="*/ 0 w 40"/>
              <a:gd name="T3" fmla="*/ 2147483647 h 480"/>
              <a:gd name="T4" fmla="*/ 2147483647 w 40"/>
              <a:gd name="T5" fmla="*/ 2147483647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480">
                <a:moveTo>
                  <a:pt x="40" y="0"/>
                </a:moveTo>
                <a:cubicBezTo>
                  <a:pt x="33" y="51"/>
                  <a:pt x="0" y="224"/>
                  <a:pt x="0" y="304"/>
                </a:cubicBezTo>
                <a:cubicBezTo>
                  <a:pt x="0" y="384"/>
                  <a:pt x="32" y="443"/>
                  <a:pt x="40" y="480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71" name="Picture 14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90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2" name="Oval 15"/>
          <p:cNvSpPr>
            <a:spLocks noChangeArrowheads="1"/>
          </p:cNvSpPr>
          <p:nvPr/>
        </p:nvSpPr>
        <p:spPr bwMode="auto">
          <a:xfrm rot="274639">
            <a:off x="8456613" y="635000"/>
            <a:ext cx="687387" cy="885825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7673" name="Oval 16"/>
          <p:cNvSpPr>
            <a:spLocks noChangeArrowheads="1"/>
          </p:cNvSpPr>
          <p:nvPr/>
        </p:nvSpPr>
        <p:spPr bwMode="auto">
          <a:xfrm>
            <a:off x="7696200" y="914400"/>
            <a:ext cx="688975" cy="909638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88113" name="Oval 17"/>
          <p:cNvSpPr>
            <a:spLocks noChangeArrowheads="1"/>
          </p:cNvSpPr>
          <p:nvPr/>
        </p:nvSpPr>
        <p:spPr bwMode="auto">
          <a:xfrm rot="-612949">
            <a:off x="7924800" y="0"/>
            <a:ext cx="685800" cy="9128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7675" name="Oval 18"/>
          <p:cNvSpPr>
            <a:spLocks noChangeArrowheads="1"/>
          </p:cNvSpPr>
          <p:nvPr/>
        </p:nvSpPr>
        <p:spPr bwMode="auto">
          <a:xfrm>
            <a:off x="8455025" y="0"/>
            <a:ext cx="688975" cy="9096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7676" name="WordArt 20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776288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QUÝ 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THẦY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MẠNH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KHỎE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VÀ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CÔNG 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TÁC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TỐT!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677" name="WordArt 22"/>
          <p:cNvSpPr>
            <a:spLocks noChangeArrowheads="1" noChangeShapeType="1" noTextEdit="1"/>
          </p:cNvSpPr>
          <p:nvPr/>
        </p:nvSpPr>
        <p:spPr bwMode="auto">
          <a:xfrm rot="-133996">
            <a:off x="2743200" y="2667000"/>
            <a:ext cx="749300" cy="296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CHĂM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NGOAN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660033"/>
                  </a:solidFill>
                  <a:round/>
                </a:ln>
                <a:solidFill>
                  <a:srgbClr val="660033"/>
                </a:solidFill>
                <a:latin typeface="Times New Roman" panose="02020603050405020304"/>
                <a:cs typeface="Times New Roman" panose="02020603050405020304"/>
              </a:rPr>
              <a:t>GIỎI!</a:t>
            </a:r>
            <a:endParaRPr lang="en-US" sz="3200" b="1" kern="10">
              <a:ln w="9525">
                <a:solidFill>
                  <a:srgbClr val="660033"/>
                </a:solidFill>
                <a:round/>
              </a:ln>
              <a:solidFill>
                <a:srgbClr val="660033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678" name="Rectangle 28"/>
          <p:cNvSpPr>
            <a:spLocks noChangeArrowheads="1"/>
          </p:cNvSpPr>
          <p:nvPr/>
        </p:nvSpPr>
        <p:spPr bwMode="auto">
          <a:xfrm>
            <a:off x="4191000" y="990600"/>
            <a:ext cx="152400" cy="5453063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7679" name="Freeform 29"/>
          <p:cNvSpPr/>
          <p:nvPr/>
        </p:nvSpPr>
        <p:spPr bwMode="auto">
          <a:xfrm>
            <a:off x="8382000" y="990600"/>
            <a:ext cx="228600" cy="3429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0" name="Freeform 30"/>
          <p:cNvSpPr/>
          <p:nvPr/>
        </p:nvSpPr>
        <p:spPr bwMode="auto">
          <a:xfrm>
            <a:off x="8458200" y="1371600"/>
            <a:ext cx="228600" cy="3429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1" name="Freeform 31"/>
          <p:cNvSpPr/>
          <p:nvPr/>
        </p:nvSpPr>
        <p:spPr bwMode="auto">
          <a:xfrm flipH="1">
            <a:off x="8382000" y="1371600"/>
            <a:ext cx="152400" cy="3048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2" name="Freeform 32"/>
          <p:cNvSpPr/>
          <p:nvPr/>
        </p:nvSpPr>
        <p:spPr bwMode="auto">
          <a:xfrm>
            <a:off x="8305800" y="1219200"/>
            <a:ext cx="457200" cy="16764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3" name="Oval 34"/>
          <p:cNvSpPr>
            <a:spLocks noChangeArrowheads="1"/>
          </p:cNvSpPr>
          <p:nvPr/>
        </p:nvSpPr>
        <p:spPr bwMode="auto">
          <a:xfrm>
            <a:off x="8001000" y="533400"/>
            <a:ext cx="687388" cy="898525"/>
          </a:xfrm>
          <a:prstGeom prst="ellipse">
            <a:avLst/>
          </a:prstGeom>
          <a:solidFill>
            <a:srgbClr val="FF3300"/>
          </a:solidFill>
          <a:ln w="9525" algn="ctr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27684" name="Picture 35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6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71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38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3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0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41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38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42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43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44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45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1430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46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0975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5" name="Picture 47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6" name="Picture 50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7" name="Picture 51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8" name="Picture 52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9" name="Picture 53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0" name="Picture 54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1" name="Oval 56"/>
          <p:cNvSpPr>
            <a:spLocks noChangeArrowheads="1"/>
          </p:cNvSpPr>
          <p:nvPr/>
        </p:nvSpPr>
        <p:spPr bwMode="auto">
          <a:xfrm>
            <a:off x="5562600" y="1371600"/>
            <a:ext cx="688975" cy="909638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7702" name="Oval 57"/>
          <p:cNvSpPr>
            <a:spLocks noChangeArrowheads="1"/>
          </p:cNvSpPr>
          <p:nvPr/>
        </p:nvSpPr>
        <p:spPr bwMode="auto">
          <a:xfrm>
            <a:off x="6172200" y="1219200"/>
            <a:ext cx="688975" cy="909638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27703" name="Picture 60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8127">
            <a:off x="4038600" y="5991225"/>
            <a:ext cx="4525963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4" name="Picture 63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880">
            <a:off x="0" y="6003925"/>
            <a:ext cx="40862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5" name="Picture 69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067">
            <a:off x="280988" y="5562600"/>
            <a:ext cx="584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70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312738" y="5305425"/>
            <a:ext cx="496888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7" name="Picture 71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886">
            <a:off x="566738" y="152400"/>
            <a:ext cx="584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8" name="Picture 73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9836">
            <a:off x="7907338" y="5789613"/>
            <a:ext cx="684212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9" name="Picture 74" descr="BAR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3875" y="5419725"/>
            <a:ext cx="5715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0" name="Picture 12" descr="PlantMix_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65786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– TÌM HIỂU CHUNG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938" y="1089025"/>
            <a:ext cx="4614862" cy="289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(1231-1300)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Danh tướng kiệt xuất đời Trần.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phẩm chất cao đẹp, tài năng văn, v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toàn.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lập đền thờ ở nhiều nơi.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D:\Downloads\tqt3.b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89025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4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3048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đài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Hưng Đạo tại núi Yên Phụ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(Kinh Môn, Hải Dương)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F6953E-55E4-45BB-9F08-776D3957A841}" type="slidenum">
              <a:rPr lang="en-US" altLang="en-US" sz="1400">
                <a:solidFill>
                  <a:srgbClr val="000000"/>
                </a:solidFill>
              </a:rPr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" y="5532438"/>
            <a:ext cx="458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Tượng đài Trần Quốc Tuấn ở Vũng Tàu</a:t>
            </a:r>
            <a:endParaRPr lang="en-US" altLang="en-US" sz="20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6300" y="54991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Đền thờ Trần Hưng Đạo</a:t>
            </a:r>
            <a:endParaRPr lang="en-US" altLang="en-US" sz="20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19200"/>
            <a:ext cx="45815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561975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7C398-9B96-4D1E-A4CA-A5655693B067}" type="slidenum">
              <a:rPr lang="en-US" altLang="en-US" sz="1400">
                <a:solidFill>
                  <a:srgbClr val="000000"/>
                </a:solidFill>
              </a:rPr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074" name="Picture 2" descr="Kết quả hình ảnh cho tượng đài trần hưng đạ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2000"/>
            <a:ext cx="45815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1113" y="5005388"/>
            <a:ext cx="4581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Tượng đài Trần Quốc Tuấn ở Nam Định</a:t>
            </a:r>
            <a:endParaRPr lang="en-US" altLang="en-US" sz="20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765175"/>
            <a:ext cx="43624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25" y="5059363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Tượng đài Trần Quốc Tuấn ở Trường Sa</a:t>
            </a:r>
            <a:endParaRPr lang="en-US" altLang="en-US" sz="20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5730875"/>
            <a:ext cx="78486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/>
              </a:rPr>
              <a:t>Đền thờ Đức Thánh Trần ngày lễ hội tháng Tám âm lịch hàng năm tại xã Hưng Đạo (Chí Linh, Hải Dương)</a:t>
            </a:r>
            <a:endParaRPr lang="vi-VN" sz="2400" b="1" dirty="0">
              <a:solidFill>
                <a:prstClr val="black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– TÌM HIỂU CHUNG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1089025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</a:rPr>
              <a:t>Hoàn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cảnh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sáng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tác</a:t>
            </a:r>
            <a:r>
              <a:rPr lang="en-US" sz="2400" b="1" i="1" dirty="0" smtClean="0">
                <a:solidFill>
                  <a:srgbClr val="000000"/>
                </a:solidFill>
              </a:rPr>
              <a:t>: </a:t>
            </a:r>
            <a:r>
              <a:rPr lang="en-US" sz="2400" i="1" dirty="0" err="1" smtClean="0">
                <a:solidFill>
                  <a:srgbClr val="000000"/>
                </a:solidFill>
              </a:rPr>
              <a:t>khoảng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trước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cuộc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kháng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chiến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chống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Mông</a:t>
            </a:r>
            <a:r>
              <a:rPr lang="en-US" sz="2400" i="1" dirty="0" smtClean="0">
                <a:solidFill>
                  <a:srgbClr val="000000"/>
                </a:solidFill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</a:rPr>
              <a:t>N</a:t>
            </a:r>
            <a:r>
              <a:rPr lang="en-US" sz="2400" i="1" dirty="0" err="1" smtClean="0">
                <a:solidFill>
                  <a:srgbClr val="000000"/>
                </a:solidFill>
              </a:rPr>
              <a:t>guyên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lần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thứ</a:t>
            </a:r>
            <a:r>
              <a:rPr lang="en-US" sz="2400" i="1" dirty="0" smtClean="0">
                <a:solidFill>
                  <a:srgbClr val="000000"/>
                </a:solidFill>
              </a:rPr>
              <a:t> 2 (1285)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ISPRING_SLIDE_ID_2" val="{C46B7AEC-344B-4D3A-8BCF-D814640BBECA}"/>
  <p:tag name="GENSWF_ADVANCE_TIME" val="32.101"/>
  <p:tag name="TIMING" val="|1.262|7.766|11.809"/>
  <p:tag name="ISPRING_CUSTOM_TIMING_USED" val="1"/>
</p:tagLst>
</file>

<file path=ppt/tags/tag2.xml><?xml version="1.0" encoding="utf-8"?>
<p:tagLst xmlns:p="http://schemas.openxmlformats.org/presentationml/2006/main">
  <p:tag name="ISPRING_SLIDE_ID_2" val="{93EC43B7-78A3-4820-A9F5-88965ED2B6C5}"/>
  <p:tag name="GENSWF_ADVANCE_TIME" val="32.801"/>
  <p:tag name="TIMING" val="|1.697|1.278|6.398|2.12|7.956|2.172"/>
  <p:tag name="ISPRING_CUSTOM_TIMING_USED" val="1"/>
</p:tagLst>
</file>

<file path=ppt/tags/tag3.xml><?xml version="1.0" encoding="utf-8"?>
<p:tagLst xmlns:p="http://schemas.openxmlformats.org/presentationml/2006/main">
  <p:tag name="ISPRING_SLIDE_ID_2" val="{414786C1-9297-49E1-986E-2EF9CCC17875}"/>
  <p:tag name="GENSWF_ADVANCE_TIME" val="13.801"/>
  <p:tag name="ISPRING_CUSTOM_TIMING_USED" val="1"/>
</p:tagLst>
</file>

<file path=ppt/tags/tag4.xml><?xml version="1.0" encoding="utf-8"?>
<p:tagLst xmlns:p="http://schemas.openxmlformats.org/presentationml/2006/main">
  <p:tag name="ISPRING_SLIDE_ID_2" val="{066C88ED-4D3B-497B-B076-A15545853556}"/>
  <p:tag name="GENSWF_ADVANCE_TIME" val="5"/>
  <p:tag name="TIMING" val="|0.001"/>
  <p:tag name="ISPRING_CUSTOM_TIMING_USED" val="1"/>
</p:tagLst>
</file>

<file path=ppt/tags/tag5.xml><?xml version="1.0" encoding="utf-8"?>
<p:tagLst xmlns:p="http://schemas.openxmlformats.org/presentationml/2006/main">
  <p:tag name="ISPRING_SLIDE_ID_2" val="{09E7D2AC-D8CB-419F-AFB9-746E6F5D487D}"/>
  <p:tag name="GENSWF_ADVANCE_TIME" val="23.001"/>
  <p:tag name="TIMING" val="|1.462|0.048"/>
  <p:tag name="ISPRING_CUSTOM_TIMING_USED" val="1"/>
</p:tagLst>
</file>

<file path=ppt/tags/tag6.xml><?xml version="1.0" encoding="utf-8"?>
<p:tagLst xmlns:p="http://schemas.openxmlformats.org/presentationml/2006/main">
  <p:tag name="ISPRING_SLIDE_ID_2" val="{C6899E7D-6C5D-451E-AC03-9BE87369BB9D}"/>
  <p:tag name="GENSWF_ADVANCE_TIME" val="5"/>
  <p:tag name="TIMING" val="|0.001|0.5|1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8809</Words>
  <Application>WPS Presentation</Application>
  <PresentationFormat>On-screen Show (4:3)</PresentationFormat>
  <Paragraphs>457</Paragraphs>
  <Slides>38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38</vt:i4>
      </vt:variant>
    </vt:vector>
  </HeadingPairs>
  <TitlesOfParts>
    <vt:vector size="97" baseType="lpstr">
      <vt:lpstr>Arial</vt:lpstr>
      <vt:lpstr>SimSun</vt:lpstr>
      <vt:lpstr>Wingdings</vt:lpstr>
      <vt:lpstr>Times New Roman</vt:lpstr>
      <vt:lpstr>Gill Sans MT</vt:lpstr>
      <vt:lpstr>Wingdings 2</vt:lpstr>
      <vt:lpstr>Verdana</vt:lpstr>
      <vt:lpstr>Wingdings 2</vt:lpstr>
      <vt:lpstr>.VnTime</vt:lpstr>
      <vt:lpstr>Calibri</vt:lpstr>
      <vt:lpstr>.VnAristote</vt:lpstr>
      <vt:lpstr>Times New Roman</vt:lpstr>
      <vt:lpstr>Microsoft YaHei</vt:lpstr>
      <vt:lpstr>Arial Unicode MS</vt:lpstr>
      <vt:lpstr>.VnTimeH</vt:lpstr>
      <vt:lpstr>.VnArial</vt:lpstr>
      <vt:lpstr>Symbol</vt:lpstr>
      <vt:lpstr>3C30 Sample Font</vt:lpstr>
      <vt:lpstr>Segoe Print</vt:lpstr>
      <vt:lpstr>.VnTeknical</vt:lpstr>
      <vt:lpstr>Solstice</vt:lpstr>
      <vt:lpstr>1_Solstice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2_Solstice</vt:lpstr>
      <vt:lpstr>7_Default Design</vt:lpstr>
      <vt:lpstr>Office Theme</vt:lpstr>
      <vt:lpstr>8_Default Design</vt:lpstr>
      <vt:lpstr>10_Default Design</vt:lpstr>
      <vt:lpstr>1_Office Theme</vt:lpstr>
      <vt:lpstr>2_Office Theme</vt:lpstr>
      <vt:lpstr>11_Default Design</vt:lpstr>
      <vt:lpstr>3_Office Theme</vt:lpstr>
      <vt:lpstr>4_Office Theme</vt:lpstr>
      <vt:lpstr>5_Office Theme</vt:lpstr>
      <vt:lpstr>3_Solstice</vt:lpstr>
      <vt:lpstr>9_Default Design</vt:lpstr>
      <vt:lpstr>4_Solstice</vt:lpstr>
      <vt:lpstr>5_Solstice</vt:lpstr>
      <vt:lpstr>6_Office Theme</vt:lpstr>
      <vt:lpstr>7_Office Theme</vt:lpstr>
      <vt:lpstr>8_Office Theme</vt:lpstr>
      <vt:lpstr>12_Default Design</vt:lpstr>
      <vt:lpstr>6_Solstice</vt:lpstr>
      <vt:lpstr>9_Office Theme</vt:lpstr>
      <vt:lpstr>10_Office Theme</vt:lpstr>
      <vt:lpstr>11_Office Theme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Nga</dc:creator>
  <cp:lastModifiedBy>Yen Nga</cp:lastModifiedBy>
  <cp:revision>15</cp:revision>
  <dcterms:created xsi:type="dcterms:W3CDTF">2020-04-11T13:38:00Z</dcterms:created>
  <dcterms:modified xsi:type="dcterms:W3CDTF">2022-03-07T03:21:35Z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2C820F9818C54982990A91E542FDF3FD</vt:lpwstr>
  </property>
  <property fmtid="{D5CDD505-2E9C-101B-9397-08002B2CF9AE}" pid="3" name="KSOProductBuildVer">
    <vt:lpwstr>1033-11.2.0.10466</vt:lpwstr>
  </property>
</Properties>
</file>